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509" r:id="rId3"/>
    <p:sldId id="508" r:id="rId4"/>
    <p:sldId id="526" r:id="rId5"/>
    <p:sldId id="476" r:id="rId6"/>
    <p:sldId id="273" r:id="rId7"/>
    <p:sldId id="527" r:id="rId8"/>
    <p:sldId id="529" r:id="rId9"/>
    <p:sldId id="528" r:id="rId10"/>
    <p:sldId id="510" r:id="rId11"/>
    <p:sldId id="530" r:id="rId12"/>
    <p:sldId id="511" r:id="rId13"/>
    <p:sldId id="524" r:id="rId14"/>
    <p:sldId id="532" r:id="rId15"/>
    <p:sldId id="531" r:id="rId16"/>
    <p:sldId id="512" r:id="rId17"/>
    <p:sldId id="513" r:id="rId18"/>
    <p:sldId id="516" r:id="rId19"/>
    <p:sldId id="515" r:id="rId20"/>
    <p:sldId id="533" r:id="rId21"/>
    <p:sldId id="514" r:id="rId22"/>
    <p:sldId id="534" r:id="rId23"/>
    <p:sldId id="535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36" r:id="rId32"/>
    <p:sldId id="276" r:id="rId33"/>
    <p:sldId id="537" r:id="rId34"/>
    <p:sldId id="288" r:id="rId35"/>
    <p:sldId id="538" r:id="rId36"/>
    <p:sldId id="525" r:id="rId37"/>
    <p:sldId id="269" r:id="rId38"/>
  </p:sldIdLst>
  <p:sldSz cx="10693400" cy="7561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8E1A4-25DE-4D6A-88DF-C14FB91866B4}" v="6" dt="2024-10-30T21:35:34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92399" autoAdjust="0"/>
  </p:normalViewPr>
  <p:slideViewPr>
    <p:cSldViewPr snapToGrid="0">
      <p:cViewPr varScale="1">
        <p:scale>
          <a:sx n="97" d="100"/>
          <a:sy n="97" d="100"/>
        </p:scale>
        <p:origin x="1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31T09:06:11.7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 4755 24575,'-6'21'0,"0"-7"0,5-10 0,-1 0 0,0 0 0,1 0 0,0-1 0,0 1 0,0 1 0,0-1 0,1 0 0,0 6 0,22-21 0,38-32 0,106-100 0,-117 98 0,813-764-1027,1337-1243-504,-624 548 1549,-1522 1452 524,0 1 457,48-58 0,-94 92-2364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31T09:06:13.7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 1 24575,'0'0'0,"-16"19"0,14-18 0,1 0 0,0 0 0,0 1 0,0-1 0,0 1 0,0-1 0,0 1 0,0-1 0,1 1 0,-1-1 0,0 1 0,1 0 0,-1-1 0,1 1 0,0 0 0,0-1 0,-1 1 0,1 0 0,0 0 0,1-1 0,-1 3 0,2 0 0,0 0 0,1 0 0,-1-1 0,1 1 0,0-1 0,-1 0 0,2 0 0,5 5 0,613 617-614,-518-516 471,116 124-1,150 156 104,17-16 73,522 372-213,-229-160 180,-218-158 770,-204-192-452,-120-101-318,-70-65 0,3-3 0,113 81 0,50 17 0,-171-115 0,88 89 0,-123-107 0,-3 1 0,24 38 0,33 42 0,-63-92 0,-14-16 0,-1 0 0,0 0 0,0 0 0,-1 1 0,1 0 0,-1-1 0,0 1 0,4 11 0,-4-13 334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A9EE4-0D94-41EB-AB0F-0D64F6D9EDAC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C91F3-08DA-4F5D-A72F-ED7984307B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29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2AC51-A391-45C9-B751-EF377E5EAEAA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133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popsat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23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17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Tenhle slide teoreticky může pryč, ale nechávám na Jardovi. V zásadě všechno říkáme na tom předchozím.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14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98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744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90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43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72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527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C91F3-08DA-4F5D-A72F-ED7984307B7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91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žlutá, logo&#10;&#10;Popis byl vytvořen automaticky">
            <a:extLst>
              <a:ext uri="{FF2B5EF4-FFF2-40B4-BE49-F238E27FC236}">
                <a16:creationId xmlns:a16="http://schemas.microsoft.com/office/drawing/2014/main" id="{C9103BD1-BF5C-56F2-A6B4-08DCD1AD5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2164" cy="7561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237457"/>
            <a:ext cx="9089390" cy="2632440"/>
          </a:xfrm>
        </p:spPr>
        <p:txBody>
          <a:bodyPr anchor="b"/>
          <a:lstStyle>
            <a:lvl1pPr algn="ctr">
              <a:defRPr sz="6615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646" b="1">
                <a:solidFill>
                  <a:schemeClr val="bg1"/>
                </a:solidFill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8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494A-9639-468A-956B-4CA28839F47B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249F-4A68-4BF6-AE3F-25EC2C9FC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42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567"/>
            <a:ext cx="6783626" cy="640782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494A-9639-468A-956B-4CA28839F47B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249F-4A68-4BF6-AE3F-25EC2C9FC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43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52770CC-2E4B-3A15-9CDF-BDFA120DE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0693042" cy="1144397"/>
          </a:xfrm>
          <a:prstGeom prst="rect">
            <a:avLst/>
          </a:prstGeom>
        </p:spPr>
      </p:pic>
      <p:pic>
        <p:nvPicPr>
          <p:cNvPr id="10" name="Obrázek 9" descr="Obsah obrázku bílé, design&#10;&#10;Popis byl vytvořen automaticky">
            <a:extLst>
              <a:ext uri="{FF2B5EF4-FFF2-40B4-BE49-F238E27FC236}">
                <a16:creationId xmlns:a16="http://schemas.microsoft.com/office/drawing/2014/main" id="{D0673A76-9E09-666C-572A-924C219E5C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7165019"/>
            <a:ext cx="10693042" cy="396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2032" indent="-252032">
              <a:spcAft>
                <a:spcPts val="40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6095" indent="-252032"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4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4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4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8BC9249F-4A68-4BF6-AE3F-25EC2C9FC66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41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nímek obrazovky, žlutá&#10;&#10;Popis byl vytvořen automaticky">
            <a:extLst>
              <a:ext uri="{FF2B5EF4-FFF2-40B4-BE49-F238E27FC236}">
                <a16:creationId xmlns:a16="http://schemas.microsoft.com/office/drawing/2014/main" id="{E8CFD5A4-1A9A-C302-8BF5-FAD025B9B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2150"/>
            <a:ext cx="10693042" cy="7559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067"/>
            <a:ext cx="9223058" cy="3145275"/>
          </a:xfrm>
        </p:spPr>
        <p:txBody>
          <a:bodyPr anchor="b"/>
          <a:lstStyle>
            <a:lvl1pPr algn="ctr">
              <a:defRPr sz="6615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0097"/>
            <a:ext cx="9223058" cy="1654026"/>
          </a:xfrm>
        </p:spPr>
        <p:txBody>
          <a:bodyPr/>
          <a:lstStyle>
            <a:lvl1pPr marL="0" indent="0" algn="ctr">
              <a:buNone/>
              <a:defRPr sz="2646" b="1">
                <a:solidFill>
                  <a:schemeClr val="bg1"/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766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bílé, design&#10;&#10;Popis byl vytvořen automaticky">
            <a:extLst>
              <a:ext uri="{FF2B5EF4-FFF2-40B4-BE49-F238E27FC236}">
                <a16:creationId xmlns:a16="http://schemas.microsoft.com/office/drawing/2014/main" id="{4F86F69F-8316-EFC5-23B5-48ED74515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7188880"/>
            <a:ext cx="10693042" cy="3962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5DC8A9-7FAE-F0DB-27D1-8A3999E1B4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0693042" cy="1144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>
            <a:lvl1pPr marL="252032" indent="-252032">
              <a:buClr>
                <a:schemeClr val="accent2"/>
              </a:buClr>
              <a:buFont typeface="Wingdings" panose="05000000000000000000" pitchFamily="2" charset="2"/>
              <a:buChar char="ü"/>
              <a:defRPr/>
            </a:lvl1pPr>
            <a:lvl2pPr marL="756095" indent="-252032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>
            <a:lvl1pPr marL="252032" indent="-252032">
              <a:buClr>
                <a:schemeClr val="accent2"/>
              </a:buClr>
              <a:buFont typeface="Wingdings" panose="05000000000000000000" pitchFamily="2" charset="2"/>
              <a:buChar char="ü"/>
              <a:defRPr lang="cs-CZ" sz="308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95" indent="-252032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C9249F-4A68-4BF6-AE3F-25EC2C9FC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28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bílé, design&#10;&#10;Popis byl vytvořen automaticky">
            <a:extLst>
              <a:ext uri="{FF2B5EF4-FFF2-40B4-BE49-F238E27FC236}">
                <a16:creationId xmlns:a16="http://schemas.microsoft.com/office/drawing/2014/main" id="{A0C52EDB-067B-B7D7-AB19-7176B0272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7158694"/>
            <a:ext cx="10693042" cy="3962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2F2AE9-9FF8-E7CA-D81C-23094239A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0"/>
            <a:ext cx="10693042" cy="1144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569"/>
            <a:ext cx="9223058" cy="1461495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>
            <a:lvl1pPr marL="252032" indent="-252032">
              <a:buClr>
                <a:schemeClr val="accent2"/>
              </a:buClr>
              <a:buFont typeface="Wingdings" panose="05000000000000000000" pitchFamily="2" charset="2"/>
              <a:buChar char="ü"/>
              <a:defRPr/>
            </a:lvl1pPr>
            <a:lvl2pPr marL="756095" indent="-252032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>
            <a:lvl1pPr marL="252032" indent="-252032">
              <a:buClr>
                <a:schemeClr val="accent2"/>
              </a:buClr>
              <a:buFont typeface="Wingdings" panose="05000000000000000000" pitchFamily="2" charset="2"/>
              <a:buChar char="ü"/>
              <a:defRPr/>
            </a:lvl1pPr>
            <a:lvl2pPr marL="756095" indent="-252032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C9249F-4A68-4BF6-AE3F-25EC2C9FC66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97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D0E8E52-717A-3B19-947C-DB53CB43E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"/>
            <a:ext cx="10693400" cy="7559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249F-4A68-4BF6-AE3F-25EC2C9FC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5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249F-4A68-4BF6-AE3F-25EC2C9FC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10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bílé, design&#10;&#10;Popis byl vytvořen automaticky">
            <a:extLst>
              <a:ext uri="{FF2B5EF4-FFF2-40B4-BE49-F238E27FC236}">
                <a16:creationId xmlns:a16="http://schemas.microsoft.com/office/drawing/2014/main" id="{7F03D828-AD2B-3C23-B2AF-BB8570068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7165019"/>
            <a:ext cx="10693042" cy="3962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6C6813-1BF6-D485-B4B7-E42F2316B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-29607"/>
            <a:ext cx="10693042" cy="1144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683"/>
            <a:ext cx="5413534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C9249F-4A68-4BF6-AE3F-25EC2C9FC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65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bílé, design&#10;&#10;Popis byl vytvořen automaticky">
            <a:extLst>
              <a:ext uri="{FF2B5EF4-FFF2-40B4-BE49-F238E27FC236}">
                <a16:creationId xmlns:a16="http://schemas.microsoft.com/office/drawing/2014/main" id="{6C1C3764-4BD6-FB4E-41F4-810ED710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9819"/>
            <a:ext cx="10693042" cy="3962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5D509B1-E660-5DCB-F980-1365B1639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042" cy="1144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683"/>
            <a:ext cx="5413534" cy="5373398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249F-4A68-4BF6-AE3F-25EC2C9FC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12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9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494A-9639-468A-956B-4CA28839F47B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2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9249F-4A68-4BF6-AE3F-25EC2C9FC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7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fsite.info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-power.cz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13410-7DDB-6E89-D156-EAEEEB76E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005" y="1479504"/>
            <a:ext cx="9089390" cy="2632440"/>
          </a:xfrm>
        </p:spPr>
        <p:txBody>
          <a:bodyPr>
            <a:normAutofit fontScale="90000"/>
          </a:bodyPr>
          <a:lstStyle/>
          <a:p>
            <a:pPr>
              <a:spcBef>
                <a:spcPts val="2400"/>
              </a:spcBef>
            </a:pPr>
            <a:r>
              <a:rPr lang="cs-CZ" dirty="0"/>
              <a:t>Fotovoltaika </a:t>
            </a:r>
            <a:br>
              <a:rPr lang="cs-CZ" dirty="0"/>
            </a:br>
            <a:r>
              <a:rPr lang="cs-CZ" dirty="0"/>
              <a:t>pro bytové domy:</a:t>
            </a:r>
            <a:br>
              <a:rPr lang="cs-CZ" dirty="0"/>
            </a:br>
            <a:br>
              <a:rPr lang="cs-CZ" sz="2200" dirty="0"/>
            </a:br>
            <a:r>
              <a:rPr lang="cs-CZ" dirty="0"/>
              <a:t>PRAKTICKÉ TIPY PRO VÝBORY SVJ/BD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0CDB22-DFEE-1C03-9143-C1BD2F80E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4383740"/>
            <a:ext cx="8020050" cy="1413227"/>
          </a:xfrm>
        </p:spPr>
        <p:txBody>
          <a:bodyPr/>
          <a:lstStyle/>
          <a:p>
            <a:r>
              <a:rPr lang="cs-CZ" dirty="0"/>
              <a:t>Ing. Jaroslav Šuvarský</a:t>
            </a:r>
            <a:br>
              <a:rPr lang="cs-CZ" dirty="0"/>
            </a:br>
            <a:r>
              <a:rPr lang="cs-CZ" sz="2000" dirty="0"/>
              <a:t>Zakladatel a jednatel S-Power Energies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2D5755-C574-840F-96E8-73344578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140" y="5852017"/>
            <a:ext cx="1326051" cy="10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2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JAK VYBRAT DODAVATELE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b="1" dirty="0">
                <a:hlinkClick r:id="rId2"/>
              </a:rPr>
              <a:t>www.refsite.info</a:t>
            </a:r>
            <a:r>
              <a:rPr lang="cs-CZ" b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Seznam </a:t>
            </a:r>
            <a:r>
              <a:rPr lang="cs-CZ" b="1" dirty="0"/>
              <a:t>spolehlivých dodavatelů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Seznam </a:t>
            </a:r>
            <a:r>
              <a:rPr lang="cs-CZ" b="1" dirty="0"/>
              <a:t>rizikových firem </a:t>
            </a:r>
            <a:r>
              <a:rPr lang="cs-CZ" dirty="0"/>
              <a:t>(aktuálně přes 400!)</a:t>
            </a:r>
          </a:p>
          <a:p>
            <a:pPr>
              <a:lnSpc>
                <a:spcPct val="150000"/>
              </a:lnSpc>
            </a:pPr>
            <a:r>
              <a:rPr lang="cs-CZ" dirty="0"/>
              <a:t> Google, Facebook, Seznam </a:t>
            </a:r>
            <a:r>
              <a:rPr lang="cs-CZ" dirty="0">
                <a:sym typeface="Wingdings" panose="05000000000000000000" pitchFamily="2" charset="2"/>
              </a:rPr>
              <a:t> recenze, zkušenosti</a:t>
            </a:r>
            <a:endParaRPr lang="cs-CZ" i="1" dirty="0"/>
          </a:p>
          <a:p>
            <a:pPr>
              <a:lnSpc>
                <a:spcPct val="150000"/>
              </a:lnSpc>
            </a:pPr>
            <a:r>
              <a:rPr lang="cs-CZ" dirty="0"/>
              <a:t> Rozhodující faktory: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historie a velikost firmy, počet instalací, zaměření, smluvní podmínky, servisní podmínky… </a:t>
            </a:r>
            <a:r>
              <a:rPr lang="cs-CZ" b="1" dirty="0">
                <a:solidFill>
                  <a:srgbClr val="FF0000"/>
                </a:solidFill>
              </a:rPr>
              <a:t>až poté cena</a:t>
            </a:r>
          </a:p>
        </p:txBody>
      </p:sp>
    </p:spTree>
    <p:extLst>
      <p:ext uri="{BB962C8B-B14F-4D97-AF65-F5344CB8AC3E}">
        <p14:creationId xmlns:p14="http://schemas.microsoft.com/office/powerpoint/2010/main" val="117418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F2360-0532-411E-76F0-38A88727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35A81-A811-9AD6-B225-7A266E68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JAK VYBRAT DODAVATELE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AFD78-22D0-69D1-97C7-FD4708E76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 Top výběr </a:t>
            </a:r>
            <a:r>
              <a:rPr lang="cs-CZ" dirty="0"/>
              <a:t>(min. 2-5 firem)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Ověřte zkušenosti s instalací na bytových domech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RD ≠ BD (velký rozdíl!)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Pro BD je legislativně závazný pravidelný servis </a:t>
            </a:r>
            <a:r>
              <a:rPr lang="cs-CZ" dirty="0"/>
              <a:t>a </a:t>
            </a:r>
            <a:r>
              <a:rPr lang="cs-CZ" b="1" dirty="0"/>
              <a:t>revize zařízení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Ověřte, že dodavatel nabízí tuto službu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Špatný výběr dodavatele se prodraží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Oprava 2 roky staré FVE (neefektivní, bezpečnostní a technologické nedostatky)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Cena opravy: </a:t>
            </a:r>
            <a:r>
              <a:rPr lang="cs-CZ" b="1" dirty="0"/>
              <a:t>350 000 Kč </a:t>
            </a:r>
            <a:r>
              <a:rPr lang="cs-CZ" dirty="0">
                <a:sym typeface="Wingdings" panose="05000000000000000000" pitchFamily="2" charset="2"/>
              </a:rPr>
              <a:t> Instalační f</a:t>
            </a:r>
            <a:r>
              <a:rPr lang="cs-CZ" dirty="0"/>
              <a:t>irma v insolvenci, náklady hradí SVJ </a:t>
            </a:r>
          </a:p>
        </p:txBody>
      </p:sp>
    </p:spTree>
    <p:extLst>
      <p:ext uri="{BB962C8B-B14F-4D97-AF65-F5344CB8AC3E}">
        <p14:creationId xmlns:p14="http://schemas.microsoft.com/office/powerpoint/2010/main" val="377390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JAK PŘIPRAVIT POPTÁVKU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Spotřeba elektřiny </a:t>
            </a:r>
          </a:p>
          <a:p>
            <a:pPr>
              <a:lnSpc>
                <a:spcPct val="150000"/>
              </a:lnSpc>
            </a:pPr>
            <a:r>
              <a:rPr lang="cs-CZ" dirty="0"/>
              <a:t> Počet vchodů, přípojkových skříní </a:t>
            </a:r>
          </a:p>
          <a:p>
            <a:pPr>
              <a:lnSpc>
                <a:spcPct val="150000"/>
              </a:lnSpc>
            </a:pPr>
            <a:r>
              <a:rPr lang="cs-CZ" dirty="0"/>
              <a:t> Počet pater / výška budovy</a:t>
            </a:r>
          </a:p>
          <a:p>
            <a:pPr>
              <a:lnSpc>
                <a:spcPct val="150000"/>
              </a:lnSpc>
            </a:pPr>
            <a:r>
              <a:rPr lang="cs-CZ" dirty="0"/>
              <a:t> Počet bytových jednotek, ideálně s rozpadem na vchod </a:t>
            </a:r>
          </a:p>
          <a:p>
            <a:pPr>
              <a:lnSpc>
                <a:spcPct val="150000"/>
              </a:lnSpc>
            </a:pPr>
            <a:r>
              <a:rPr lang="cs-CZ" dirty="0"/>
              <a:t> Typ střechy a krytiny (vč. stáří) </a:t>
            </a:r>
          </a:p>
          <a:p>
            <a:pPr>
              <a:lnSpc>
                <a:spcPct val="150000"/>
              </a:lnSpc>
            </a:pPr>
            <a:r>
              <a:rPr lang="cs-CZ" dirty="0"/>
              <a:t> Způsob vytápění </a:t>
            </a:r>
          </a:p>
          <a:p>
            <a:pPr>
              <a:lnSpc>
                <a:spcPct val="150000"/>
              </a:lnSpc>
            </a:pPr>
            <a:r>
              <a:rPr lang="cs-CZ" dirty="0"/>
              <a:t> Způsob ohřevu TUV  </a:t>
            </a:r>
          </a:p>
        </p:txBody>
      </p:sp>
    </p:spTree>
    <p:extLst>
      <p:ext uri="{BB962C8B-B14F-4D97-AF65-F5344CB8AC3E}">
        <p14:creationId xmlns:p14="http://schemas.microsoft.com/office/powerpoint/2010/main" val="96806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CO JE DOBRÉ VĚDĚT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9967FAD-C9CC-E074-84CA-1BD971323CFC}"/>
              </a:ext>
            </a:extLst>
          </p:cNvPr>
          <p:cNvSpPr txBox="1">
            <a:spLocks/>
          </p:cNvSpPr>
          <p:nvPr/>
        </p:nvSpPr>
        <p:spPr>
          <a:xfrm>
            <a:off x="735171" y="2045558"/>
            <a:ext cx="9223058" cy="4866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32" indent="-252032" algn="l" defTabSz="1008126" rtl="0" eaLnBrk="1" latinLnBrk="0" hangingPunct="1">
              <a:lnSpc>
                <a:spcPct val="90000"/>
              </a:lnSpc>
              <a:spcBef>
                <a:spcPts val="1103"/>
              </a:spcBef>
              <a:spcAft>
                <a:spcPts val="40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56095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158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20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4221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9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8284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9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b="1" dirty="0"/>
              <a:t> Studie proveditelnosti </a:t>
            </a:r>
            <a:r>
              <a:rPr lang="cs-CZ" sz="2400" dirty="0"/>
              <a:t>(aneb nekupujte zajíce v pytli)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Odborné posouzení technického stavu objektu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Návrh systému, návrh instalace, elektro-projekt, statika, PBŘ, SOP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u="sng" dirty="0"/>
              <a:t>K ničemu nezavazuje </a:t>
            </a:r>
            <a:r>
              <a:rPr lang="cs-CZ" dirty="0"/>
              <a:t>(do 2 let se cena odečte z ceny FVE)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dirty="0"/>
              <a:t> V S-Power zajišťujeme i </a:t>
            </a:r>
            <a:r>
              <a:rPr lang="cs-CZ" sz="2400" b="1" dirty="0"/>
              <a:t>projektovou dokumentaci na klíč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Do 2 let lze zahrnout jako náklad pro dotaci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dirty="0"/>
              <a:t> </a:t>
            </a:r>
            <a:r>
              <a:rPr lang="cs-CZ" sz="2400" b="1" dirty="0"/>
              <a:t>Možnost prezentace řešení na shromáždění SVJ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Odpovídáme napřímo na dotazy vlastníků</a:t>
            </a:r>
          </a:p>
        </p:txBody>
      </p:sp>
    </p:spTree>
    <p:extLst>
      <p:ext uri="{BB962C8B-B14F-4D97-AF65-F5344CB8AC3E}">
        <p14:creationId xmlns:p14="http://schemas.microsoft.com/office/powerpoint/2010/main" val="3256379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6EB28-A56F-23CD-D4A9-B0EFAE6D8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B6825310-A674-A663-3E19-5E5178D859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5433E200-44D2-1AED-0573-C0144F1BB0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B40CBA-EEB4-2E55-0E5E-B4F43B64AEA3}"/>
              </a:ext>
            </a:extLst>
          </p:cNvPr>
          <p:cNvSpPr txBox="1"/>
          <p:nvPr/>
        </p:nvSpPr>
        <p:spPr>
          <a:xfrm>
            <a:off x="594172" y="2060096"/>
            <a:ext cx="9505056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Fáze 3: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POSOUZENÍ CENOVÉ NABÍDKY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36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50E90-0DC2-E192-2529-7C621E1F3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F561D-99A0-D641-E41D-A83B8E22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OBSAH CENOVÉ NABÍDKY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41B4254-C416-6FE0-E761-2D4D770D9EE8}"/>
              </a:ext>
            </a:extLst>
          </p:cNvPr>
          <p:cNvSpPr txBox="1">
            <a:spLocks/>
          </p:cNvSpPr>
          <p:nvPr/>
        </p:nvSpPr>
        <p:spPr>
          <a:xfrm>
            <a:off x="735171" y="2045558"/>
            <a:ext cx="9223058" cy="4866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32" indent="-252032" algn="l" defTabSz="1008126" rtl="0" eaLnBrk="1" latinLnBrk="0" hangingPunct="1">
              <a:lnSpc>
                <a:spcPct val="90000"/>
              </a:lnSpc>
              <a:spcBef>
                <a:spcPts val="1103"/>
              </a:spcBef>
              <a:spcAft>
                <a:spcPts val="40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56095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158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20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4221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9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8284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9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 </a:t>
            </a:r>
            <a:r>
              <a:rPr lang="cs-CZ" b="1" dirty="0"/>
              <a:t>Kompletní návrh FVE </a:t>
            </a:r>
            <a:r>
              <a:rPr lang="cs-CZ" dirty="0"/>
              <a:t>(podle </a:t>
            </a:r>
            <a:r>
              <a:rPr lang="cs-CZ" u="sng" dirty="0"/>
              <a:t>obhlídky a zaměření střechy</a:t>
            </a:r>
            <a:r>
              <a:rPr lang="cs-CZ" dirty="0"/>
              <a:t>!)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Instalovaný výkon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Typ konstrukce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Střídač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Akumulace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Regulace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Způsob instalace aj.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/>
              <a:t> Výpočet výroby</a:t>
            </a:r>
            <a:r>
              <a:rPr lang="cs-CZ" dirty="0"/>
              <a:t> </a:t>
            </a:r>
            <a:r>
              <a:rPr lang="cs-CZ" b="1" dirty="0"/>
              <a:t>a předpoklad využití vyrobené energie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Ekonomika projektu, předpokládaná návratnost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 </a:t>
            </a:r>
            <a:r>
              <a:rPr lang="cs-CZ" b="1" dirty="0"/>
              <a:t>Kompletní cenová nabídka za dodání a instalaci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dirty="0"/>
              <a:t>Vč. výpočtu a vyřízení dotace (až 50 % z celkové ceny)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6134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TECHNOLOGIE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1902845"/>
            <a:ext cx="9223058" cy="47975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6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FV panely </a:t>
            </a:r>
            <a:r>
              <a:rPr kumimoji="0" lang="cs-CZ" sz="2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(výrobce a typ!)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„Všechny panely jsou z </a:t>
            </a:r>
            <a:r>
              <a:rPr lang="cs-CZ" sz="2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Číny“ </a:t>
            </a:r>
            <a:r>
              <a:rPr lang="cs-CZ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NEZNAMENÁ,</a:t>
            </a:r>
            <a:r>
              <a:rPr lang="cs-CZ" sz="22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cs-CZ" sz="2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že </a:t>
            </a: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všechny jsou stejné!!!</a:t>
            </a:r>
            <a:endParaRPr lang="cs-CZ" sz="2200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Střídač</a:t>
            </a:r>
            <a:r>
              <a:rPr lang="cs-CZ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cs-CZ" sz="2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SolarEdge</a:t>
            </a:r>
            <a:r>
              <a:rPr lang="cs-CZ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cs-CZ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– nejvyšší úroveň požární a kybernetické bezpečnosti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Záruka 20 let, monitoring, servis…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Optimizéry</a:t>
            </a:r>
            <a:r>
              <a:rPr lang="cs-CZ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(ideálně stejný výrobce jako střídač)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Baterie</a:t>
            </a:r>
            <a:r>
              <a:rPr lang="cs-CZ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– ano/ne? (pokud ano, opět pozor na výrobce!)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Konstrukce pro FV panely </a:t>
            </a:r>
            <a:r>
              <a:rPr lang="cs-CZ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– u BD klíčové!!!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FVE na střeše 20m+ (silný vítr!)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6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Doplňkové </a:t>
            </a:r>
            <a:r>
              <a:rPr lang="cs-CZ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technologie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Regulace, wallbox, řízení provozu FVE, spot atd.. </a:t>
            </a:r>
            <a:endParaRPr kumimoji="0" lang="cs-CZ" sz="22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63" lvl="1" indent="0">
              <a:lnSpc>
                <a:spcPct val="150000"/>
              </a:lnSpc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9192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PROJEKCE – NÁVRH UMÍSTĚNÍ FV PANELŮ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2026100"/>
            <a:ext cx="9535319" cy="137600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Celková hmotnost, lokální zatížení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Průměrné zatížení na </a:t>
            </a:r>
            <a:r>
              <a:rPr lang="cs-CZ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1m</a:t>
            </a:r>
            <a:r>
              <a:rPr lang="cs-CZ" sz="20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endParaRPr kumimoji="0" lang="cs-CZ" sz="1405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63" lvl="1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F74C41E-2105-FB2D-C781-7AF7F04F4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6294"/>
          <a:stretch/>
        </p:blipFill>
        <p:spPr>
          <a:xfrm>
            <a:off x="579040" y="3402106"/>
            <a:ext cx="9535319" cy="360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7252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ZÁLEŽITOSTI SOUVISEJÍCÍ S PROJEKCÍ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69" y="2012653"/>
            <a:ext cx="4096821" cy="4892040"/>
          </a:xfrm>
        </p:spPr>
        <p:txBody>
          <a:bodyPr>
            <a:normAutofit lnSpcReduction="10000"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Projekční činnost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2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LPS – projekt, revize, případné úpravy dle ČSN Norem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None/>
              <a:defRPr/>
            </a:pPr>
            <a:endParaRPr kumimoji="0" lang="cs-CZ" sz="22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LPS je nutné vždy zohlednit v rámci instalace FVE na střechu </a:t>
            </a:r>
          </a:p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Další: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Smlouva o připojení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Elektroprojektová dokumentace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Požárně bezpečnostní řešení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defRPr/>
            </a:pPr>
            <a:r>
              <a:rPr lang="cs-CZ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Statické posouzení střechy </a:t>
            </a:r>
          </a:p>
          <a:p>
            <a:pPr marL="756095" marR="0" lvl="1" indent="-252032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63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None/>
              <a:defRPr/>
            </a:pPr>
            <a:endParaRPr kumimoji="0" lang="cs-CZ" sz="16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Font typeface="Wingdings" panose="05000000000000000000" pitchFamily="2" charset="2"/>
              <a:buChar char="ü"/>
              <a:defRPr/>
            </a:pPr>
            <a:endParaRPr kumimoji="0" lang="cs-CZ" sz="1405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63" lvl="1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571E79-E1EE-C798-7B2A-D177AC34B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4" t="11589" r="18104"/>
          <a:stretch/>
        </p:blipFill>
        <p:spPr>
          <a:xfrm>
            <a:off x="4855061" y="2012653"/>
            <a:ext cx="5678009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45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CO DALŠÍHO NESMÍ V NABÍDCE CHYBĚT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Instalace a uvedení do provozu </a:t>
            </a:r>
            <a:endParaRPr lang="cs-CZ" sz="2000" b="1" i="0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Doprava FV panelů a konstrukce na střechu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</a:t>
            </a:r>
            <a:r>
              <a:rPr kumimoji="0" lang="cs-CZ" b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lošina</a:t>
            </a: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jeřáb, výtah atd.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Instalace konstrukce a FV panelů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Vč. dodržení plánu zatížení modulů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Instalace kabelových žlabů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</a:t>
            </a: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chráničkách a žlabech všechno DC vedení</a:t>
            </a: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Jističe, odpojovače, přepěťové ochrany a další ochranné</a:t>
            </a: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prvky</a:t>
            </a:r>
            <a:endParaRPr kumimoji="0" lang="cs-CZ" sz="20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Font typeface="Wingdings" panose="05000000000000000000" pitchFamily="2" charset="2"/>
              <a:buChar char="ü"/>
              <a:defRPr/>
            </a:pPr>
            <a:endParaRPr kumimoji="0" lang="cs-CZ" sz="16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63" lvl="1" indent="0">
              <a:lnSpc>
                <a:spcPct val="150000"/>
              </a:lnSpc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0173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D62E46D-45AB-91E4-BB7C-CC5435308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6" t="6937" r="3430" b="9043"/>
          <a:stretch/>
        </p:blipFill>
        <p:spPr>
          <a:xfrm>
            <a:off x="4487991" y="0"/>
            <a:ext cx="3532080" cy="2960621"/>
          </a:xfrm>
          <a:prstGeom prst="rect">
            <a:avLst/>
          </a:prstGeom>
        </p:spPr>
      </p:pic>
      <p:pic>
        <p:nvPicPr>
          <p:cNvPr id="5" name="Obrázek 4" descr="pozadi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4"/>
            <a:ext cx="4554612" cy="5868349"/>
          </a:xfrm>
          <a:prstGeom prst="rect">
            <a:avLst/>
          </a:prstGeom>
        </p:spPr>
      </p:pic>
      <p:pic>
        <p:nvPicPr>
          <p:cNvPr id="8" name="Obrázek 7" descr="S-power-logo_vertikalni_CMYK_cerne-pozadi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00" y="0"/>
            <a:ext cx="1080000" cy="1144800"/>
          </a:xfrm>
          <a:prstGeom prst="rect">
            <a:avLst/>
          </a:prstGeom>
        </p:spPr>
      </p:pic>
      <p:sp>
        <p:nvSpPr>
          <p:cNvPr id="9" name="TextovéPole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5057" y="1692400"/>
            <a:ext cx="3079963" cy="4083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JSME EXPERTI NA STŘEŠNÍ FOTOVOLTAIKY</a:t>
            </a:r>
          </a:p>
          <a:p>
            <a:pPr>
              <a:lnSpc>
                <a:spcPts val="4000"/>
              </a:lnSpc>
            </a:pPr>
            <a:endParaRPr lang="cs-CZ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571500" indent="-5715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Rodinné domy</a:t>
            </a:r>
          </a:p>
          <a:p>
            <a:pPr marL="571500" indent="-5715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Bytové domy</a:t>
            </a:r>
          </a:p>
          <a:p>
            <a:pPr marL="571500" indent="-5715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Firmy</a:t>
            </a:r>
          </a:p>
          <a:p>
            <a:pPr marL="571500" indent="-5715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Obce </a:t>
            </a:r>
            <a:endParaRPr lang="en-US" sz="3200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BEC59D7F-E92F-74A5-3ECC-5823FDFC09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r="11988"/>
          <a:stretch/>
        </p:blipFill>
        <p:spPr>
          <a:xfrm>
            <a:off x="7686961" y="2944960"/>
            <a:ext cx="3006440" cy="2936072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D897FED5-1F5F-AE5C-5146-EE7B8BBB9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r="12631"/>
          <a:stretch/>
        </p:blipFill>
        <p:spPr>
          <a:xfrm>
            <a:off x="7686960" y="-13219"/>
            <a:ext cx="3006440" cy="2958179"/>
          </a:xfrm>
          <a:prstGeom prst="rect">
            <a:avLst/>
          </a:prstGeom>
        </p:spPr>
      </p:pic>
      <p:pic>
        <p:nvPicPr>
          <p:cNvPr id="2" name="Obrázek 1" descr="Obsah obrázku text, Písmo, snímek obrazovky, design&#10;&#10;Popis byl vytvořen automaticky">
            <a:extLst>
              <a:ext uri="{FF2B5EF4-FFF2-40B4-BE49-F238E27FC236}">
                <a16:creationId xmlns:a16="http://schemas.microsoft.com/office/drawing/2014/main" id="{E4349737-7A0E-7176-E36B-046ACC2FFD04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" r="16571"/>
          <a:stretch/>
        </p:blipFill>
        <p:spPr>
          <a:xfrm>
            <a:off x="4557140" y="3079122"/>
            <a:ext cx="3129820" cy="27634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EA4C08-ED22-D4D7-FE9B-375786E279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4465" r="20979"/>
          <a:stretch/>
        </p:blipFill>
        <p:spPr>
          <a:xfrm>
            <a:off x="4562846" y="2920950"/>
            <a:ext cx="3006440" cy="29390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6BD0597-9230-29E4-98D9-FA31F8EA4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96" t="5641" r="908" b="6186"/>
          <a:stretch/>
        </p:blipFill>
        <p:spPr>
          <a:xfrm>
            <a:off x="0" y="5842542"/>
            <a:ext cx="10693400" cy="17517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63D98-1B12-0981-177B-7F56DD78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36673-A0AC-7666-3437-3A687D29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CO DALŠÍHO NESMÍ V NABÍDCE CHYBĚT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6725B-BFE1-2524-2782-21A2B126D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2012835"/>
            <a:ext cx="9223058" cy="5114105"/>
          </a:xfrm>
        </p:spPr>
        <p:txBody>
          <a:bodyPr>
            <a:normAutofit fontScale="85000" lnSpcReduction="10000"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Instalace a uvedení do provozu </a:t>
            </a:r>
            <a:endParaRPr lang="cs-CZ" sz="1900" b="1" i="0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</a:t>
            </a:r>
            <a:r>
              <a:rPr kumimoji="0" lang="cs-CZ" b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ávrh</a:t>
            </a: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umístění střídače a baterií </a:t>
            </a: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Technologicky i bezpečnostně správně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 kabelové trasa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 rámci projektové dokumentace, v chráničkách či žlabech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Připojení FVE – </a:t>
            </a: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VŽDY JE NUTNÁ úprava elektroměrového rozvaděče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Připojení bytů k FVE</a:t>
            </a: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Nutná příprava OM na umístění průběhového měření </a:t>
            </a: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Případně sloučení OM a instalace podružného měření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Revize</a:t>
            </a:r>
            <a:endParaRPr kumimoji="0" lang="cs-CZ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CO DALŠÍHO NESMÍ V NABÍDCE CHYBĚT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01" y="2012836"/>
            <a:ext cx="9414828" cy="4797552"/>
          </a:xfrm>
        </p:spPr>
        <p:txBody>
          <a:bodyPr>
            <a:norm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Administrace a služby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Podání žádosti o připojení FVE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Podání žádosti o sdílení do bytů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Registrace u EDC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Stanovení alokačního klíče </a:t>
            </a:r>
            <a:r>
              <a:rPr lang="cs-CZ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(BD/SVJ si určuje samo)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Vyřízení dotace </a:t>
            </a: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Kompletace podkladů a </a:t>
            </a: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doložení na SFŽP </a:t>
            </a:r>
            <a:endParaRPr kumimoji="0" lang="cs-CZ" sz="1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4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5619-7C03-316B-B2F6-653B475F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46D46-72DB-4FFA-EE10-79D7A4FA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CO DALŠÍHO NESMÍ V NABÍDCE CHYBĚT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36E864-84BD-83C6-51C1-C9C474F02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01" y="2012836"/>
            <a:ext cx="4611529" cy="4797552"/>
          </a:xfrm>
        </p:spPr>
        <p:txBody>
          <a:bodyPr>
            <a:normAutofit fontScale="92500" lnSpcReduction="10000"/>
          </a:bodyPr>
          <a:lstStyle/>
          <a:p>
            <a:pPr marL="1008126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None/>
              <a:defRPr/>
            </a:pPr>
            <a:endParaRPr kumimoji="0" lang="cs-CZ" sz="20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Servis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Online monitoring a servisní podpora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Vzdálená diagnostika a servisní správa FVE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Pravidelný servis a revize FVE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pro BD povinnost 1x za 3-4 roky dle typu instalace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Záruky</a:t>
            </a: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endParaRPr kumimoji="0" lang="cs-CZ" sz="1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meteocontrol integrates SolarEdge's module-level monitoring platform into  the VCOM virtual control room - meteocontrol GmbH">
            <a:extLst>
              <a:ext uri="{FF2B5EF4-FFF2-40B4-BE49-F238E27FC236}">
                <a16:creationId xmlns:a16="http://schemas.microsoft.com/office/drawing/2014/main" id="{51673441-782D-CCE6-71B2-5EDD090A5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8" t="10061" b="4975"/>
          <a:stretch/>
        </p:blipFill>
        <p:spPr bwMode="auto">
          <a:xfrm>
            <a:off x="5154930" y="2474227"/>
            <a:ext cx="5389529" cy="38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1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F588F-5964-423C-1519-D5DDD97F6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3EDD8468-73C0-8419-97F4-1D9C686CDD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C2DFFE42-5E34-122B-C944-0DC525C601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880E7D-B42E-2046-DAF0-2D7FAE81D628}"/>
              </a:ext>
            </a:extLst>
          </p:cNvPr>
          <p:cNvSpPr txBox="1"/>
          <p:nvPr/>
        </p:nvSpPr>
        <p:spPr>
          <a:xfrm>
            <a:off x="594172" y="2060096"/>
            <a:ext cx="9505056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Fáze 4: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INSTALACE FOTOVOLTAIKY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1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E0BD3A21-08F9-207B-E00F-25CE6DD6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</a:t>
            </a:r>
          </a:p>
        </p:txBody>
      </p:sp>
      <p:pic>
        <p:nvPicPr>
          <p:cNvPr id="13" name="Obrázek 12" descr="Obsah obrázku venku, solární energie, Solární energie, Solární panel&#10;&#10;Popis byl vytvořen automaticky">
            <a:extLst>
              <a:ext uri="{FF2B5EF4-FFF2-40B4-BE49-F238E27FC236}">
                <a16:creationId xmlns:a16="http://schemas.microsoft.com/office/drawing/2014/main" id="{648135E5-177A-EAC5-7364-99EC91969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9069" y="2663153"/>
            <a:ext cx="3890435" cy="2917826"/>
          </a:xfrm>
          <a:prstGeom prst="rect">
            <a:avLst/>
          </a:prstGeom>
        </p:spPr>
      </p:pic>
      <p:pic>
        <p:nvPicPr>
          <p:cNvPr id="15" name="Obrázek 14" descr="Obsah obrázku Solární energie, solární energie, Solární panel, solární&#10;&#10;Popis byl vytvořen automaticky">
            <a:extLst>
              <a:ext uri="{FF2B5EF4-FFF2-40B4-BE49-F238E27FC236}">
                <a16:creationId xmlns:a16="http://schemas.microsoft.com/office/drawing/2014/main" id="{030E77D5-D2E1-7224-283C-F18049EE4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6"/>
          <a:stretch/>
        </p:blipFill>
        <p:spPr>
          <a:xfrm>
            <a:off x="3989346" y="2198537"/>
            <a:ext cx="3296418" cy="3890746"/>
          </a:xfrm>
          <a:prstGeom prst="rect">
            <a:avLst/>
          </a:prstGeom>
        </p:spPr>
      </p:pic>
      <p:pic>
        <p:nvPicPr>
          <p:cNvPr id="7" name="Obrázek 6" descr="Obsah obrázku obloha, mrak, venku, území&#10;&#10;Popis byl vytvořen automaticky">
            <a:extLst>
              <a:ext uri="{FF2B5EF4-FFF2-40B4-BE49-F238E27FC236}">
                <a16:creationId xmlns:a16="http://schemas.microsoft.com/office/drawing/2014/main" id="{68555E2E-C045-58E1-51D7-595556796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357333"/>
            <a:ext cx="3715436" cy="2786577"/>
          </a:xfrm>
          <a:prstGeom prst="rect">
            <a:avLst/>
          </a:prstGeom>
        </p:spPr>
      </p:pic>
      <p:pic>
        <p:nvPicPr>
          <p:cNvPr id="17" name="Obrázek 16" descr="Obsah obrázku venku, obloha, trať, mrak&#10;&#10;Popis byl vytvořen automaticky">
            <a:extLst>
              <a:ext uri="{FF2B5EF4-FFF2-40B4-BE49-F238E27FC236}">
                <a16:creationId xmlns:a16="http://schemas.microsoft.com/office/drawing/2014/main" id="{5702337D-186E-F32E-91E4-03BFA5949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266469"/>
            <a:ext cx="3715435" cy="27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58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66733B8-1280-412A-CAF4-B0681536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 </a:t>
            </a:r>
          </a:p>
        </p:txBody>
      </p:sp>
      <p:pic>
        <p:nvPicPr>
          <p:cNvPr id="9" name="Obrázek 8" descr="Obsah obrázku mrak, obloha, venku, Kompozitní materiál&#10;&#10;Popis byl vytvořen automaticky">
            <a:extLst>
              <a:ext uri="{FF2B5EF4-FFF2-40B4-BE49-F238E27FC236}">
                <a16:creationId xmlns:a16="http://schemas.microsoft.com/office/drawing/2014/main" id="{6474802A-7FAB-AEC4-94B3-A5D9C8BC2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316" y="2420177"/>
            <a:ext cx="4762767" cy="3572075"/>
          </a:xfrm>
          <a:prstGeom prst="rect">
            <a:avLst/>
          </a:prstGeom>
        </p:spPr>
      </p:pic>
      <p:pic>
        <p:nvPicPr>
          <p:cNvPr id="11" name="Obrázek 10" descr="Obsah obrázku stroj/přístroj, inženýrství, ocel, Hliník&#10;&#10;Popis byl vytvořen automaticky">
            <a:extLst>
              <a:ext uri="{FF2B5EF4-FFF2-40B4-BE49-F238E27FC236}">
                <a16:creationId xmlns:a16="http://schemas.microsoft.com/office/drawing/2014/main" id="{03896309-28D2-DE10-44FB-8FCE17ED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7391" y="2420177"/>
            <a:ext cx="4762766" cy="3572075"/>
          </a:xfrm>
          <a:prstGeom prst="rect">
            <a:avLst/>
          </a:prstGeom>
        </p:spPr>
      </p:pic>
      <p:pic>
        <p:nvPicPr>
          <p:cNvPr id="14" name="Obrázek 13" descr="Obsah obrázku zeď, plyn, interiér, opuštěné&#10;&#10;Popis byl vytvořen automaticky">
            <a:extLst>
              <a:ext uri="{FF2B5EF4-FFF2-40B4-BE49-F238E27FC236}">
                <a16:creationId xmlns:a16="http://schemas.microsoft.com/office/drawing/2014/main" id="{9BF60A6D-B376-E2BC-A136-455322FEF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5346" y="2420177"/>
            <a:ext cx="4762767" cy="35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8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3305B19-BB93-EAA1-6C57-FE9FA028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 </a:t>
            </a:r>
          </a:p>
        </p:txBody>
      </p:sp>
      <p:pic>
        <p:nvPicPr>
          <p:cNvPr id="8" name="Obrázek 7" descr="Obsah obrázku budova, venku, Kompozitní materiál, řada/pruh&#10;&#10;Popis byl vytvořen automaticky">
            <a:extLst>
              <a:ext uri="{FF2B5EF4-FFF2-40B4-BE49-F238E27FC236}">
                <a16:creationId xmlns:a16="http://schemas.microsoft.com/office/drawing/2014/main" id="{927312A2-E8EF-3CD6-7C85-C7B5B9D5B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1034" r="13836" b="2746"/>
          <a:stretch/>
        </p:blipFill>
        <p:spPr>
          <a:xfrm rot="5400000">
            <a:off x="5786959" y="2146608"/>
            <a:ext cx="5021044" cy="4791836"/>
          </a:xfrm>
          <a:prstGeom prst="rect">
            <a:avLst/>
          </a:prstGeom>
        </p:spPr>
      </p:pic>
      <p:pic>
        <p:nvPicPr>
          <p:cNvPr id="3" name="Obrázek 2" descr="Obsah obrázku zeď, Zástrčky a zásuvky, Vypínač, červená&#10;&#10;Popis byl vytvořen automaticky">
            <a:extLst>
              <a:ext uri="{FF2B5EF4-FFF2-40B4-BE49-F238E27FC236}">
                <a16:creationId xmlns:a16="http://schemas.microsoft.com/office/drawing/2014/main" id="{96C67855-EE9E-45F5-E196-856D44FA4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179" r="12324" b="17751"/>
          <a:stretch/>
        </p:blipFill>
        <p:spPr>
          <a:xfrm rot="5400000">
            <a:off x="2992959" y="3513292"/>
            <a:ext cx="3827246" cy="3252262"/>
          </a:xfrm>
          <a:prstGeom prst="rect">
            <a:avLst/>
          </a:prstGeom>
        </p:spPr>
      </p:pic>
      <p:pic>
        <p:nvPicPr>
          <p:cNvPr id="5" name="Obrázek 4" descr="Obsah obrázku zeď, interiér, nářadí, omítka&#10;&#10;Popis byl vytvořen automaticky">
            <a:extLst>
              <a:ext uri="{FF2B5EF4-FFF2-40B4-BE49-F238E27FC236}">
                <a16:creationId xmlns:a16="http://schemas.microsoft.com/office/drawing/2014/main" id="{36531099-9F51-9E08-1C15-D3518F822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2746" r="5437" b="28277"/>
          <a:stretch/>
        </p:blipFill>
        <p:spPr>
          <a:xfrm rot="5400000">
            <a:off x="-800101" y="2341345"/>
            <a:ext cx="5511802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52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3305B19-BB93-EAA1-6C57-FE9FA028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0654F1-E042-6CAB-A352-2AD755E8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6" y="1391722"/>
            <a:ext cx="7392988" cy="5264548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1C4FC07-311D-F364-FD50-5D2FD808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231" y="1400414"/>
            <a:ext cx="2442369" cy="4765154"/>
          </a:xfrm>
        </p:spPr>
        <p:txBody>
          <a:bodyPr>
            <a:norm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Hloubětín </a:t>
            </a:r>
            <a:endParaRPr lang="cs-CZ" sz="1405" b="1" i="0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kWp,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136 bytových jednotek,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5x FVE bez baterií </a:t>
            </a:r>
          </a:p>
          <a:p>
            <a:pPr marL="504063" lvl="1" indent="0">
              <a:lnSpc>
                <a:spcPct val="15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7688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3305B19-BB93-EAA1-6C57-FE9FA028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 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1C4FC07-311D-F364-FD50-5D2FD808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231" y="1398054"/>
            <a:ext cx="2620169" cy="4765154"/>
          </a:xfrm>
        </p:spPr>
        <p:txBody>
          <a:bodyPr>
            <a:norm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BD Chrudim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cs-CZ" sz="1405" b="1" i="0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kWp,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bytových jednotek,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4</a:t>
            </a: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FVE bez baterií </a:t>
            </a:r>
          </a:p>
          <a:p>
            <a:pPr marL="504063" lvl="1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3" name="Obrázek 2" descr="Obsah obrázku venku, strom, Urbánní design, auto&#10;&#10;Popis byl vytvořen automaticky">
            <a:extLst>
              <a:ext uri="{FF2B5EF4-FFF2-40B4-BE49-F238E27FC236}">
                <a16:creationId xmlns:a16="http://schemas.microsoft.com/office/drawing/2014/main" id="{5A7FF7D0-DFE3-4E9B-8722-F94EB6E90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9" y="1391722"/>
            <a:ext cx="7546552" cy="56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83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3305B19-BB93-EAA1-6C57-FE9FA028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 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1C4FC07-311D-F364-FD50-5D2FD808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130" y="1574602"/>
            <a:ext cx="2795270" cy="4765154"/>
          </a:xfrm>
        </p:spPr>
        <p:txBody>
          <a:bodyPr>
            <a:norm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Příbram </a:t>
            </a:r>
            <a:endParaRPr lang="cs-CZ" sz="1405" b="1" i="0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kWp,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bytových jednotek,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8</a:t>
            </a: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FVE bez baterií </a:t>
            </a:r>
          </a:p>
          <a:p>
            <a:pPr marL="504063" lvl="1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4" name="Obrázek 3" descr="Obsah obrázku budova, venku, strom, Urbánní design&#10;&#10;Popis byl vytvořen automaticky">
            <a:extLst>
              <a:ext uri="{FF2B5EF4-FFF2-40B4-BE49-F238E27FC236}">
                <a16:creationId xmlns:a16="http://schemas.microsoft.com/office/drawing/2014/main" id="{0D06241F-7F6B-8DDA-159A-F9FD5562F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8" y="1577340"/>
            <a:ext cx="7386532" cy="55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45CEC-A339-1D8C-38D4-F218DDBD6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D1BF7A-C688-7AC1-E568-B110D0B211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hračka&#10;&#10;Popis byl vytvořen automaticky">
            <a:extLst>
              <a:ext uri="{FF2B5EF4-FFF2-40B4-BE49-F238E27FC236}">
                <a16:creationId xmlns:a16="http://schemas.microsoft.com/office/drawing/2014/main" id="{75CFE3D2-3B38-0DA7-8CFF-0877F0B9B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2741" cy="75612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14A551C-CF6C-4FF3-B5D3-DA578AA6943E}"/>
              </a:ext>
            </a:extLst>
          </p:cNvPr>
          <p:cNvSpPr txBox="1"/>
          <p:nvPr/>
        </p:nvSpPr>
        <p:spPr>
          <a:xfrm>
            <a:off x="1314252" y="540271"/>
            <a:ext cx="7775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cs-CZ" sz="4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OBLASTI, VE KTERÝCH PŮSOBÍME</a:t>
            </a:r>
          </a:p>
        </p:txBody>
      </p:sp>
    </p:spTree>
    <p:extLst>
      <p:ext uri="{BB962C8B-B14F-4D97-AF65-F5344CB8AC3E}">
        <p14:creationId xmlns:p14="http://schemas.microsoft.com/office/powerpoint/2010/main" val="1750224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3305B19-BB93-EAA1-6C57-FE9FA028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0" y="508217"/>
            <a:ext cx="6000780" cy="883505"/>
          </a:xfrm>
        </p:spPr>
        <p:txBody>
          <a:bodyPr>
            <a:normAutofit/>
          </a:bodyPr>
          <a:lstStyle/>
          <a:p>
            <a:r>
              <a:rPr lang="cs-CZ" sz="4000" dirty="0"/>
              <a:t>FOTO Z INSTALACE 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1C4FC07-311D-F364-FD50-5D2FD808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0" y="1571864"/>
            <a:ext cx="2795270" cy="4765154"/>
          </a:xfrm>
        </p:spPr>
        <p:txBody>
          <a:bodyPr>
            <a:normAutofit/>
          </a:bodyPr>
          <a:lstStyle/>
          <a:p>
            <a:pPr marL="0" marR="0" lvl="0" indent="0" algn="l" defTabSz="1008126" rtl="0" eaLnBrk="1" fontAlgn="auto" latinLnBrk="0" hangingPunct="1">
              <a:lnSpc>
                <a:spcPct val="150000"/>
              </a:lnSpc>
              <a:spcBef>
                <a:spcPts val="1103"/>
              </a:spcBef>
              <a:spcAft>
                <a:spcPts val="40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Praha Nusle  </a:t>
            </a:r>
            <a:endParaRPr lang="cs-CZ" sz="1405" b="1" i="0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kWp,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bytových jednotek,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1x FVE bez baterií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Ochranné pásmo památkové zóny Praha</a:t>
            </a:r>
          </a:p>
          <a:p>
            <a:pPr marL="504063" lvl="1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8F55FA-E49A-AB4C-5E11-FF309F78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9" y="1574602"/>
            <a:ext cx="6585049" cy="53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60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857C4-4EFF-9619-6492-9A4219FF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90E20CE4-BF49-E06C-0286-E5AED38413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604D318D-27D8-2147-8878-6107558C2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6362A56-3C68-B583-EEDF-6660F8712CA1}"/>
              </a:ext>
            </a:extLst>
          </p:cNvPr>
          <p:cNvSpPr txBox="1"/>
          <p:nvPr/>
        </p:nvSpPr>
        <p:spPr>
          <a:xfrm>
            <a:off x="594172" y="2060096"/>
            <a:ext cx="9505056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Fáze 5: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PŘIPOJENÍ DOMU </a:t>
            </a:r>
            <a:b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BYTŮ K FVE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9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7C041-5EEC-A98C-6E99-230CBC18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20" y="849313"/>
            <a:ext cx="9223058" cy="1014751"/>
          </a:xfrm>
        </p:spPr>
        <p:txBody>
          <a:bodyPr>
            <a:normAutofit/>
          </a:bodyPr>
          <a:lstStyle/>
          <a:p>
            <a:r>
              <a:rPr lang="cs-CZ" sz="4000" dirty="0"/>
              <a:t>ZPŮSOB PŘIPOJENÍ FVE </a:t>
            </a:r>
          </a:p>
        </p:txBody>
      </p:sp>
      <p:pic>
        <p:nvPicPr>
          <p:cNvPr id="5" name="Zástupný obsah 4" descr="Obsah obrázku text, design&#10;&#10;Popis byl vytvořen automaticky">
            <a:extLst>
              <a:ext uri="{FF2B5EF4-FFF2-40B4-BE49-F238E27FC236}">
                <a16:creationId xmlns:a16="http://schemas.microsoft.com/office/drawing/2014/main" id="{2AE2E153-6237-9CBC-5F0A-DC83AF1FC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29" y="3780631"/>
            <a:ext cx="2254431" cy="3345780"/>
          </a:xfr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5847FA0-606A-CA2A-0F30-7A3A7364C2A2}"/>
              </a:ext>
            </a:extLst>
          </p:cNvPr>
          <p:cNvSpPr txBox="1">
            <a:spLocks/>
          </p:cNvSpPr>
          <p:nvPr/>
        </p:nvSpPr>
        <p:spPr>
          <a:xfrm>
            <a:off x="314049" y="1864064"/>
            <a:ext cx="5755281" cy="5131095"/>
          </a:xfrm>
          <a:prstGeom prst="rect">
            <a:avLst/>
          </a:prstGeom>
        </p:spPr>
        <p:txBody>
          <a:bodyPr vert="horz" lIns="99569" tIns="49785" rIns="99569" bIns="49785" rtlCol="0">
            <a:normAutofit fontScale="92500"/>
          </a:bodyPr>
          <a:lstStyle>
            <a:lvl1pPr marL="373384" indent="-373384" algn="l" defTabSz="995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998" indent="-311153" algn="l" defTabSz="9956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4613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458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0303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148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993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838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683" indent="-248923" algn="l" defTabSz="995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Wingdings" panose="05000000000000000000" pitchFamily="2" charset="2"/>
              </a:rPr>
              <a:t>Pouze společné prostory</a:t>
            </a:r>
            <a:r>
              <a:rPr lang="cs-CZ" sz="2800" b="1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Musím mít vysokou spotřebu, aby se instalace vyplatila </a:t>
            </a:r>
          </a:p>
          <a:p>
            <a:pPr marR="0" lvl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cs-CZ" sz="2800" b="1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Sloučení odběrných míst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Ideální je souhlas a účast všech bytových jednotek (u větších SVJ/BD je to problém)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Rozúčtování si řeší SVJ/BD </a:t>
            </a:r>
          </a:p>
          <a:p>
            <a:pPr marR="0" lvl="0" algn="l" defTabSz="995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cs-CZ" sz="2800" b="1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Sdílení v bytovém domě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Přebytky směřují do bytů podle alokačního klíče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Není nutný souhlas ani účast všech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EB5D0B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575757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Rozúčtování řeší EDC</a:t>
            </a:r>
          </a:p>
          <a:p>
            <a:pPr marR="0" lvl="0" algn="l" defTabSz="99569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5D0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Zástupný obsah 4">
            <a:extLst>
              <a:ext uri="{FF2B5EF4-FFF2-40B4-BE49-F238E27FC236}">
                <a16:creationId xmlns:a16="http://schemas.microsoft.com/office/drawing/2014/main" id="{B1DB658D-FCD4-E0F1-53D4-C5F6D8349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2" y="849313"/>
            <a:ext cx="2254432" cy="33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20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586FC-BF72-F62A-3E11-886F08AF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2AF36C77-E597-5B96-8CE1-654CFB9279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975F4D38-7C19-B247-86F1-D579ABB334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9FDA2C-F3B0-B79A-4FD5-6DD2B237D71B}"/>
              </a:ext>
            </a:extLst>
          </p:cNvPr>
          <p:cNvSpPr txBox="1"/>
          <p:nvPr/>
        </p:nvSpPr>
        <p:spPr>
          <a:xfrm>
            <a:off x="594172" y="2060096"/>
            <a:ext cx="9505056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Fáze 6: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DOTACE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37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EBDB4D-314D-1B43-8AC3-B02D3D8AC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9" y="3144587"/>
            <a:ext cx="4691786" cy="15258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70CE36-C0A8-80AD-3744-0AD726C2A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8" y="1673186"/>
            <a:ext cx="9132277" cy="13445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74E3F8-05B6-717B-4291-BB1591444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29" y="4930679"/>
            <a:ext cx="9345329" cy="19147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65C5F73-DC92-8964-6440-71894920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87" y="3139434"/>
            <a:ext cx="4110258" cy="152586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03305B19-BB93-EAA1-6C57-FE9FA028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39" y="667941"/>
            <a:ext cx="8303321" cy="883505"/>
          </a:xfrm>
        </p:spPr>
        <p:txBody>
          <a:bodyPr>
            <a:normAutofit/>
          </a:bodyPr>
          <a:lstStyle/>
          <a:p>
            <a:r>
              <a:rPr lang="cs-CZ" sz="4000" dirty="0"/>
              <a:t>Dotace NZÚ</a:t>
            </a:r>
          </a:p>
        </p:txBody>
      </p:sp>
    </p:spTree>
    <p:extLst>
      <p:ext uri="{BB962C8B-B14F-4D97-AF65-F5344CB8AC3E}">
        <p14:creationId xmlns:p14="http://schemas.microsoft.com/office/powerpoint/2010/main" val="3685854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4C8CC-1A77-4DBC-EC7F-807386534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5A70AE6E-2EB3-C0E5-5BBA-F966DC013F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77F47EF4-86B8-D8E5-D03E-F6AB2ECA7D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15549F4-7E9A-1D00-74ED-45806828BFBC}"/>
              </a:ext>
            </a:extLst>
          </p:cNvPr>
          <p:cNvSpPr txBox="1"/>
          <p:nvPr/>
        </p:nvSpPr>
        <p:spPr>
          <a:xfrm>
            <a:off x="594172" y="2544844"/>
            <a:ext cx="9505056" cy="3616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ZÁVĚREČNÉ SHRNUTÍ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71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HARMONOGRAM A JEDNOTLIVÉ KROKY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2012836"/>
            <a:ext cx="9223058" cy="5046870"/>
          </a:xfrm>
        </p:spPr>
        <p:txBody>
          <a:bodyPr>
            <a:normAutofit fontScale="92500"/>
          </a:bodyPr>
          <a:lstStyle/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Standardní doba od prvotní poptávky do podpisu smlouvy je 6 – 12 měsíců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 rámci této doby má SVJ zpravidla jasno o tom, jak bude FVE vypadat, jak se nainstaluje, jak bude provozovat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 některých případech má SVJ i zpracovaný projekt, SOP, PBŘ aj.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Doba dodání a instalace od podpisu vč. </a:t>
            </a: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zpracování projektu je 4-6 měsíců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Dle velikosti a náročnosti instalace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lang="cs-CZ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 případě zpracovaného projektu cca 3 měsíce </a:t>
            </a: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instalaci a spuštění FVE je nutné požádat o sdílení do bytů</a:t>
            </a: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19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Toto může zabrat další cca 2-3 měsíce</a:t>
            </a:r>
            <a:endParaRPr lang="cs-CZ" sz="19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defRPr/>
            </a:pPr>
            <a:r>
              <a:rPr kumimoji="0" lang="cs-CZ" sz="19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Může být i dříve, záleží na připravenosti a součinnosti vlastníků</a:t>
            </a:r>
            <a:endParaRPr lang="cs-CZ" sz="19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1008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r>
              <a:rPr lang="cs-CZ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Od podpisu smlouvy → sdílení do bytů je cca 8-9 měsíců</a:t>
            </a:r>
            <a:endParaRPr kumimoji="0" lang="cs-CZ" sz="1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Font typeface="Wingdings" panose="05000000000000000000" pitchFamily="2" charset="2"/>
              <a:buChar char="ü"/>
              <a:defRPr/>
            </a:pPr>
            <a:endParaRPr kumimoji="0" lang="cs-CZ" sz="1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04063" lvl="1" indent="0">
              <a:lnSpc>
                <a:spcPct val="150000"/>
              </a:lnSpc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59486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6EAF1-E418-4207-0A3F-157F3694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78" y="1761565"/>
            <a:ext cx="9129506" cy="2425692"/>
          </a:xfrm>
        </p:spPr>
        <p:txBody>
          <a:bodyPr>
            <a:normAutofit/>
          </a:bodyPr>
          <a:lstStyle/>
          <a:p>
            <a:r>
              <a:rPr lang="cs-CZ" sz="7200" dirty="0">
                <a:latin typeface="+mn-lt"/>
              </a:rPr>
              <a:t>DĚKUJI </a:t>
            </a:r>
            <a:br>
              <a:rPr lang="cs-CZ" sz="7200" dirty="0">
                <a:latin typeface="+mn-lt"/>
              </a:rPr>
            </a:br>
            <a:r>
              <a:rPr lang="cs-CZ" sz="7200" dirty="0">
                <a:latin typeface="+mn-lt"/>
              </a:rPr>
              <a:t>ZA POZORNOST!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D634F1-9898-E3F9-8B42-82F549464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4475896"/>
            <a:ext cx="9223058" cy="2072821"/>
          </a:xfrm>
        </p:spPr>
        <p:txBody>
          <a:bodyPr>
            <a:normAutofit/>
          </a:bodyPr>
          <a:lstStyle/>
          <a:p>
            <a:r>
              <a:rPr lang="cs-CZ" sz="6000" dirty="0"/>
              <a:t>Ptejte se!</a:t>
            </a:r>
          </a:p>
          <a:p>
            <a:endParaRPr lang="cs-CZ" dirty="0">
              <a:hlinkClick r:id="rId3"/>
            </a:endParaRPr>
          </a:p>
          <a:p>
            <a:r>
              <a:rPr lang="cs-CZ" dirty="0">
                <a:hlinkClick r:id="rId3"/>
              </a:rPr>
              <a:t>info@s-power.cz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06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1AA2-EF2E-6E2E-CE68-43DD3CF18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64BCE4B9-F94F-E7CE-07BD-DDC43F4FB1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FADF36C7-4E29-74A8-DCD8-6B7138D07D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DCADE28-AC71-C330-CFBB-CC661F441143}"/>
              </a:ext>
            </a:extLst>
          </p:cNvPr>
          <p:cNvSpPr txBox="1"/>
          <p:nvPr/>
        </p:nvSpPr>
        <p:spPr>
          <a:xfrm>
            <a:off x="594172" y="2060096"/>
            <a:ext cx="9505056" cy="4647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Praktické rady &amp; tipy </a:t>
            </a:r>
            <a:b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aneb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FVE V PRAXI</a:t>
            </a:r>
            <a:endParaRPr lang="cs-CZ" sz="80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3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1451A4-BD02-0197-A5A7-241EABE57106}"/>
              </a:ext>
            </a:extLst>
          </p:cNvPr>
          <p:cNvSpPr txBox="1"/>
          <p:nvPr/>
        </p:nvSpPr>
        <p:spPr>
          <a:xfrm>
            <a:off x="594172" y="2060096"/>
            <a:ext cx="9505056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Fáze 1: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PROSAZOVÁNÍ </a:t>
            </a:r>
            <a:b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NÁPADU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4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C13E6-88C6-260D-BBA4-6D73946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KDY UVAŽOVAT O FVE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D257-CA4C-26F6-776E-F96711B33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b="1" dirty="0"/>
              <a:t>Chceme snížit spotřebu elektrické energie ze sítě 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společné prostory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bytové jednotky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komerční prostory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b="1" dirty="0"/>
              <a:t>Máme vhodnou střechu 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dirty="0"/>
              <a:t>= není zastíněná nebo pokrytá klimatizacemi/vzduchotechnikou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b="1" dirty="0"/>
              <a:t>Panuje většinová shoda / ochota k diskusi</a:t>
            </a:r>
          </a:p>
        </p:txBody>
      </p:sp>
    </p:spTree>
    <p:extLst>
      <p:ext uri="{BB962C8B-B14F-4D97-AF65-F5344CB8AC3E}">
        <p14:creationId xmlns:p14="http://schemas.microsoft.com/office/powerpoint/2010/main" val="297793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35C1-8095-BE96-0AD9-8B519AB3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2003-BF82-BE67-D377-DEB1B196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HLEDÁNÍ SHODY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5462D-845D-5E88-782C-9E7ACBDC4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b="1" dirty="0"/>
              <a:t>Skvělá zpráva: UŽ </a:t>
            </a:r>
            <a:r>
              <a:rPr lang="cs-CZ" b="1" dirty="0">
                <a:solidFill>
                  <a:srgbClr val="FF0000"/>
                </a:solidFill>
              </a:rPr>
              <a:t>NEMUSÍ</a:t>
            </a:r>
            <a:r>
              <a:rPr lang="cs-CZ" b="1" dirty="0"/>
              <a:t> SOUHLASIT VŠICHNI!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Dříve nutných 100 %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Teď stačí </a:t>
            </a:r>
            <a:r>
              <a:rPr lang="cs-CZ" sz="2600" b="1" dirty="0"/>
              <a:t>nadpoloviční shoda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Připojí se JEN TI, KDO CHTĚJÍ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Po instalaci se můžou připojit </a:t>
            </a:r>
            <a:br>
              <a:rPr lang="cs-CZ" dirty="0"/>
            </a:br>
            <a:r>
              <a:rPr lang="cs-CZ" dirty="0"/>
              <a:t>i ti, kteří původně nechtěli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1 „mrmlal“ už do toho nemůže hodit vidle celému domu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37E779-B9D1-2E0E-5A20-0DDBA59B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0" y="2823651"/>
            <a:ext cx="4938060" cy="32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90903FBB-B7B4-27CC-BEE0-5A7062F89F55}"/>
              </a:ext>
            </a:extLst>
          </p:cNvPr>
          <p:cNvGrpSpPr/>
          <p:nvPr/>
        </p:nvGrpSpPr>
        <p:grpSpPr>
          <a:xfrm>
            <a:off x="7301752" y="3964891"/>
            <a:ext cx="1870292" cy="1786766"/>
            <a:chOff x="6334645" y="3978339"/>
            <a:chExt cx="2080800" cy="20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6C502FE9-94E3-50DB-CFFD-AB9021C08569}"/>
                    </a:ext>
                  </a:extLst>
                </p14:cNvPr>
                <p14:cNvContentPartPr/>
                <p14:nvPr/>
              </p14:nvContentPartPr>
              <p14:xfrm>
                <a:off x="6347245" y="3978339"/>
                <a:ext cx="2062080" cy="198180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6C502FE9-94E3-50DB-CFFD-AB9021C0856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77561" y="3906639"/>
                  <a:ext cx="2201848" cy="2124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24AFFFE1-BDCA-889A-846F-EF8DE6ABE674}"/>
                    </a:ext>
                  </a:extLst>
                </p14:cNvPr>
                <p14:cNvContentPartPr/>
                <p14:nvPr/>
              </p14:nvContentPartPr>
              <p14:xfrm>
                <a:off x="6334645" y="4004619"/>
                <a:ext cx="2080800" cy="20073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24AFFFE1-BDCA-889A-846F-EF8DE6ABE67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4564" y="3933323"/>
                  <a:ext cx="2220561" cy="2150362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59343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0F028-CF78-0C04-A947-2EC4624C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613DE-2E0A-84D0-3EF3-FC6CB21A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1148275"/>
            <a:ext cx="9223058" cy="738649"/>
          </a:xfrm>
        </p:spPr>
        <p:txBody>
          <a:bodyPr>
            <a:normAutofit/>
          </a:bodyPr>
          <a:lstStyle/>
          <a:p>
            <a:r>
              <a:rPr lang="cs-CZ" sz="4000" dirty="0"/>
              <a:t>S ČÍM UMÍME POMOCT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C3E972-9F4D-E4DE-C728-D10E398C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b="1" dirty="0"/>
              <a:t>Pomůžeme s přípravou argumentů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b="1" dirty="0"/>
              <a:t> Osobně vše vysvětlíme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Přijedeme na setkání SVJ / BD</a:t>
            </a:r>
          </a:p>
          <a:p>
            <a:pPr lvl="1">
              <a:lnSpc>
                <a:spcPct val="150000"/>
              </a:lnSpc>
            </a:pPr>
            <a:r>
              <a:rPr lang="cs-CZ" sz="2600" dirty="0"/>
              <a:t>Odpovíme na veškeré dotazy, představíme alternativy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Zohledníme individuální potřeby daného domu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Připravíme </a:t>
            </a:r>
            <a:r>
              <a:rPr lang="cs-CZ" b="1" dirty="0">
                <a:solidFill>
                  <a:srgbClr val="FF0000"/>
                </a:solidFill>
              </a:rPr>
              <a:t>STUDII PROVEDITELNOSTI </a:t>
            </a:r>
            <a:r>
              <a:rPr lang="cs-CZ" b="1" dirty="0"/>
              <a:t>(k ničemu nezavazuje)</a:t>
            </a:r>
          </a:p>
        </p:txBody>
      </p:sp>
    </p:spTree>
    <p:extLst>
      <p:ext uri="{BB962C8B-B14F-4D97-AF65-F5344CB8AC3E}">
        <p14:creationId xmlns:p14="http://schemas.microsoft.com/office/powerpoint/2010/main" val="224615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DCF8-5B89-C945-DC08-230DB38C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ozadi.jpg">
            <a:extLst>
              <a:ext uri="{FF2B5EF4-FFF2-40B4-BE49-F238E27FC236}">
                <a16:creationId xmlns:a16="http://schemas.microsoft.com/office/drawing/2014/main" id="{01993C16-19FD-0A68-2A71-D36CF17BFA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9"/>
            <a:ext cx="10693400" cy="7560234"/>
          </a:xfrm>
          <a:prstGeom prst="rect">
            <a:avLst/>
          </a:prstGeom>
        </p:spPr>
      </p:pic>
      <p:pic>
        <p:nvPicPr>
          <p:cNvPr id="3" name="Obrázek 2" descr="S-power-logo_vertikalni_CMYK_cerne-pozadi.jpg">
            <a:extLst>
              <a:ext uri="{FF2B5EF4-FFF2-40B4-BE49-F238E27FC236}">
                <a16:creationId xmlns:a16="http://schemas.microsoft.com/office/drawing/2014/main" id="{359514DA-AB07-79E0-825E-714FF44DE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700" y="0"/>
            <a:ext cx="1080000" cy="114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15E86A8-79F4-CBBF-7BAF-4C234DD6C8B8}"/>
              </a:ext>
            </a:extLst>
          </p:cNvPr>
          <p:cNvSpPr txBox="1"/>
          <p:nvPr/>
        </p:nvSpPr>
        <p:spPr>
          <a:xfrm>
            <a:off x="594172" y="2060096"/>
            <a:ext cx="9505056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Fáze 2:</a:t>
            </a:r>
          </a:p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VÝBĚR </a:t>
            </a:r>
            <a:b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8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DODAVATELE</a:t>
            </a:r>
            <a:endParaRPr lang="cs-CZ" sz="6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4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451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1147</TotalTime>
  <Words>1186</Words>
  <Application>Microsoft Macintosh PowerPoint</Application>
  <PresentationFormat>Vlastní</PresentationFormat>
  <Paragraphs>217</Paragraphs>
  <Slides>37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Wingdings</vt:lpstr>
      <vt:lpstr>Motiv Office</vt:lpstr>
      <vt:lpstr>Fotovoltaika  pro bytové domy:  PRAKTICKÉ TIPY PRO VÝBORY SVJ/BD</vt:lpstr>
      <vt:lpstr>Prezentace aplikace PowerPoint</vt:lpstr>
      <vt:lpstr>Prezentace aplikace PowerPoint</vt:lpstr>
      <vt:lpstr>Prezentace aplikace PowerPoint</vt:lpstr>
      <vt:lpstr>Prezentace aplikace PowerPoint</vt:lpstr>
      <vt:lpstr>KDY UVAŽOVAT O FVE </vt:lpstr>
      <vt:lpstr>HLEDÁNÍ SHODY</vt:lpstr>
      <vt:lpstr>S ČÍM UMÍME POMOCT </vt:lpstr>
      <vt:lpstr>Prezentace aplikace PowerPoint</vt:lpstr>
      <vt:lpstr>JAK VYBRAT DODAVATELE </vt:lpstr>
      <vt:lpstr>JAK VYBRAT DODAVATELE </vt:lpstr>
      <vt:lpstr>JAK PŘIPRAVIT POPTÁVKU </vt:lpstr>
      <vt:lpstr>CO JE DOBRÉ VĚDĚT</vt:lpstr>
      <vt:lpstr>Prezentace aplikace PowerPoint</vt:lpstr>
      <vt:lpstr>OBSAH CENOVÉ NABÍDKY</vt:lpstr>
      <vt:lpstr>TECHNOLOGIE</vt:lpstr>
      <vt:lpstr>PROJEKCE – NÁVRH UMÍSTĚNÍ FV PANELŮ</vt:lpstr>
      <vt:lpstr>ZÁLEŽITOSTI SOUVISEJÍCÍ S PROJEKCÍ</vt:lpstr>
      <vt:lpstr>CO DALŠÍHO NESMÍ V NABÍDCE CHYBĚT</vt:lpstr>
      <vt:lpstr>CO DALŠÍHO NESMÍ V NABÍDCE CHYBĚT</vt:lpstr>
      <vt:lpstr>CO DALŠÍHO NESMÍ V NABÍDCE CHYBĚT</vt:lpstr>
      <vt:lpstr>CO DALŠÍHO NESMÍ V NABÍDCE CHYBĚT</vt:lpstr>
      <vt:lpstr>Prezentace aplikace PowerPoint</vt:lpstr>
      <vt:lpstr>FOTO Z INSTALACE</vt:lpstr>
      <vt:lpstr>FOTO Z INSTALACE </vt:lpstr>
      <vt:lpstr>FOTO Z INSTALACE </vt:lpstr>
      <vt:lpstr>FOTO Z INSTALACE </vt:lpstr>
      <vt:lpstr>FOTO Z INSTALACE </vt:lpstr>
      <vt:lpstr>FOTO Z INSTALACE </vt:lpstr>
      <vt:lpstr>FOTO Z INSTALACE </vt:lpstr>
      <vt:lpstr>Prezentace aplikace PowerPoint</vt:lpstr>
      <vt:lpstr>ZPŮSOB PŘIPOJENÍ FVE </vt:lpstr>
      <vt:lpstr>Prezentace aplikace PowerPoint</vt:lpstr>
      <vt:lpstr>Dotace NZÚ</vt:lpstr>
      <vt:lpstr>Prezentace aplikace PowerPoint</vt:lpstr>
      <vt:lpstr>HARMONOGRAM A JEDNOTLIVÉ KROKY</vt:lpstr>
      <vt:lpstr>DĚKUJI 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Doležalová</dc:creator>
  <cp:keywords>pptx,;s-power;představení</cp:keywords>
  <cp:lastModifiedBy>Jaroslav Suvarsky</cp:lastModifiedBy>
  <cp:revision>11</cp:revision>
  <dcterms:created xsi:type="dcterms:W3CDTF">2023-12-08T09:09:32Z</dcterms:created>
  <dcterms:modified xsi:type="dcterms:W3CDTF">2024-10-31T11:25:57Z</dcterms:modified>
</cp:coreProperties>
</file>