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467" r:id="rId6"/>
    <p:sldId id="469" r:id="rId7"/>
    <p:sldId id="505" r:id="rId8"/>
    <p:sldId id="497" r:id="rId9"/>
    <p:sldId id="421" r:id="rId10"/>
    <p:sldId id="509" r:id="rId11"/>
    <p:sldId id="507" r:id="rId12"/>
    <p:sldId id="433" r:id="rId13"/>
    <p:sldId id="435" r:id="rId14"/>
    <p:sldId id="510" r:id="rId15"/>
    <p:sldId id="511" r:id="rId16"/>
    <p:sldId id="513" r:id="rId17"/>
    <p:sldId id="515" r:id="rId18"/>
    <p:sldId id="514" r:id="rId19"/>
    <p:sldId id="508" r:id="rId20"/>
    <p:sldId id="476" r:id="rId21"/>
    <p:sldId id="403" r:id="rId22"/>
    <p:sldId id="504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9B6298-B03F-8C3D-9BE3-90B11A4AC6EA}" name="Michal Egly" initials="ME" userId="S::michal.egly@pasivnidomy.cz::ef35de2d-0274-490b-ad06-1803db08c0c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ka Škardová" initials="MŠ" lastIdx="1" clrIdx="0">
    <p:extLst>
      <p:ext uri="{19B8F6BF-5375-455C-9EA6-DF929625EA0E}">
        <p15:presenceInfo xmlns:p15="http://schemas.microsoft.com/office/powerpoint/2012/main" userId="7979f1dd7613d81f" providerId="Windows Live"/>
      </p:ext>
    </p:extLst>
  </p:cmAuthor>
  <p:cmAuthor id="2" name="Michal Čejka" initials="MČ" lastIdx="13" clrIdx="1">
    <p:extLst>
      <p:ext uri="{19B8F6BF-5375-455C-9EA6-DF929625EA0E}">
        <p15:presenceInfo xmlns:p15="http://schemas.microsoft.com/office/powerpoint/2012/main" userId="S-1-5-21-915136521-2031727046-4093418726-30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8341"/>
    <a:srgbClr val="EE0000"/>
    <a:srgbClr val="85BC74"/>
    <a:srgbClr val="FFFFFF"/>
    <a:srgbClr val="159B2B"/>
    <a:srgbClr val="7BB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1BF38C-922D-85E8-DDFB-8EDA49F0A5F0}" v="1" dt="2024-03-04T08:08:45.9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80347" autoAdjust="0"/>
  </p:normalViewPr>
  <p:slideViewPr>
    <p:cSldViewPr snapToGrid="0">
      <p:cViewPr>
        <p:scale>
          <a:sx n="75" d="100"/>
          <a:sy n="75" d="100"/>
        </p:scale>
        <p:origin x="1698" y="8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548" y="108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64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ára Pálková" userId="S::klara.palkova@pasivnidomy.cz::b08341d0-8d85-4f28-9a9d-5d312d05360a" providerId="AD" clId="Web-{251BF38C-922D-85E8-DDFB-8EDA49F0A5F0}"/>
    <pc:docChg chg="modSld">
      <pc:chgData name="Klára Pálková" userId="S::klara.palkova@pasivnidomy.cz::b08341d0-8d85-4f28-9a9d-5d312d05360a" providerId="AD" clId="Web-{251BF38C-922D-85E8-DDFB-8EDA49F0A5F0}" dt="2024-03-04T08:08:45.972" v="0" actId="1076"/>
      <pc:docMkLst>
        <pc:docMk/>
      </pc:docMkLst>
      <pc:sldChg chg="modSp">
        <pc:chgData name="Klára Pálková" userId="S::klara.palkova@pasivnidomy.cz::b08341d0-8d85-4f28-9a9d-5d312d05360a" providerId="AD" clId="Web-{251BF38C-922D-85E8-DDFB-8EDA49F0A5F0}" dt="2024-03-04T08:08:45.972" v="0" actId="1076"/>
        <pc:sldMkLst>
          <pc:docMk/>
          <pc:sldMk cId="1820494306" sldId="380"/>
        </pc:sldMkLst>
        <pc:spChg chg="mod">
          <ac:chgData name="Klára Pálková" userId="S::klara.palkova@pasivnidomy.cz::b08341d0-8d85-4f28-9a9d-5d312d05360a" providerId="AD" clId="Web-{251BF38C-922D-85E8-DDFB-8EDA49F0A5F0}" dt="2024-03-04T08:08:45.972" v="0" actId="1076"/>
          <ac:spMkLst>
            <pc:docMk/>
            <pc:sldMk cId="1820494306" sldId="380"/>
            <ac:spMk id="9" creationId="{00000000-0000-0000-0000-000000000000}"/>
          </ac:spMkLst>
        </pc:spChg>
      </pc:sldChg>
    </pc:docChg>
  </pc:docChgLst>
  <pc:docChgLst>
    <pc:chgData name="Jan Svoboda" userId="6668e782e22b9f4e" providerId="LiveId" clId="{874BB9DF-B730-43C4-ADF3-0F3BB582E907}"/>
    <pc:docChg chg="modSld">
      <pc:chgData name="Jan Svoboda" userId="6668e782e22b9f4e" providerId="LiveId" clId="{874BB9DF-B730-43C4-ADF3-0F3BB582E907}" dt="2022-12-12T18:30:43.665" v="43" actId="1076"/>
      <pc:docMkLst>
        <pc:docMk/>
      </pc:docMkLst>
      <pc:sldChg chg="delSp modSp mod">
        <pc:chgData name="Jan Svoboda" userId="6668e782e22b9f4e" providerId="LiveId" clId="{874BB9DF-B730-43C4-ADF3-0F3BB582E907}" dt="2022-12-12T18:30:43.665" v="43" actId="1076"/>
        <pc:sldMkLst>
          <pc:docMk/>
          <pc:sldMk cId="567952477" sldId="399"/>
        </pc:sldMkLst>
        <pc:spChg chg="mod">
          <ac:chgData name="Jan Svoboda" userId="6668e782e22b9f4e" providerId="LiveId" clId="{874BB9DF-B730-43C4-ADF3-0F3BB582E907}" dt="2022-12-12T18:29:47.845" v="33" actId="20577"/>
          <ac:spMkLst>
            <pc:docMk/>
            <pc:sldMk cId="567952477" sldId="399"/>
            <ac:spMk id="2" creationId="{B2A5D343-93E9-83CE-963E-9C596910CD61}"/>
          </ac:spMkLst>
        </pc:spChg>
        <pc:spChg chg="mod">
          <ac:chgData name="Jan Svoboda" userId="6668e782e22b9f4e" providerId="LiveId" clId="{874BB9DF-B730-43C4-ADF3-0F3BB582E907}" dt="2022-12-12T18:30:32.472" v="40" actId="1076"/>
          <ac:spMkLst>
            <pc:docMk/>
            <pc:sldMk cId="567952477" sldId="399"/>
            <ac:spMk id="33797" creationId="{00000000-0000-0000-0000-000000000000}"/>
          </ac:spMkLst>
        </pc:spChg>
        <pc:picChg chg="del">
          <ac:chgData name="Jan Svoboda" userId="6668e782e22b9f4e" providerId="LiveId" clId="{874BB9DF-B730-43C4-ADF3-0F3BB582E907}" dt="2022-12-12T18:28:54.932" v="26" actId="478"/>
          <ac:picMkLst>
            <pc:docMk/>
            <pc:sldMk cId="567952477" sldId="399"/>
            <ac:picMk id="33798" creationId="{00000000-0000-0000-0000-000000000000}"/>
          </ac:picMkLst>
        </pc:picChg>
        <pc:picChg chg="mod">
          <ac:chgData name="Jan Svoboda" userId="6668e782e22b9f4e" providerId="LiveId" clId="{874BB9DF-B730-43C4-ADF3-0F3BB582E907}" dt="2022-12-12T18:30:43.665" v="43" actId="1076"/>
          <ac:picMkLst>
            <pc:docMk/>
            <pc:sldMk cId="567952477" sldId="399"/>
            <ac:picMk id="33799" creationId="{00000000-0000-0000-0000-000000000000}"/>
          </ac:picMkLst>
        </pc:picChg>
        <pc:picChg chg="mod">
          <ac:chgData name="Jan Svoboda" userId="6668e782e22b9f4e" providerId="LiveId" clId="{874BB9DF-B730-43C4-ADF3-0F3BB582E907}" dt="2022-12-12T18:30:26.581" v="39" actId="1076"/>
          <ac:picMkLst>
            <pc:docMk/>
            <pc:sldMk cId="567952477" sldId="399"/>
            <ac:picMk id="33800" creationId="{00000000-0000-0000-0000-000000000000}"/>
          </ac:picMkLst>
        </pc:picChg>
      </pc:sldChg>
      <pc:sldChg chg="modSp mod">
        <pc:chgData name="Jan Svoboda" userId="6668e782e22b9f4e" providerId="LiveId" clId="{874BB9DF-B730-43C4-ADF3-0F3BB582E907}" dt="2022-12-12T18:28:34.266" v="11" actId="20577"/>
        <pc:sldMkLst>
          <pc:docMk/>
          <pc:sldMk cId="2957378895" sldId="401"/>
        </pc:sldMkLst>
        <pc:spChg chg="mod">
          <ac:chgData name="Jan Svoboda" userId="6668e782e22b9f4e" providerId="LiveId" clId="{874BB9DF-B730-43C4-ADF3-0F3BB582E907}" dt="2022-12-12T18:28:34.266" v="11" actId="20577"/>
          <ac:spMkLst>
            <pc:docMk/>
            <pc:sldMk cId="2957378895" sldId="401"/>
            <ac:spMk id="4" creationId="{D409F1DF-98CA-4F08-7FAD-D58E79122351}"/>
          </ac:spMkLst>
        </pc:spChg>
      </pc:sldChg>
      <pc:sldChg chg="modSp mod">
        <pc:chgData name="Jan Svoboda" userId="6668e782e22b9f4e" providerId="LiveId" clId="{874BB9DF-B730-43C4-ADF3-0F3BB582E907}" dt="2022-12-12T18:28:45.753" v="25" actId="20577"/>
        <pc:sldMkLst>
          <pc:docMk/>
          <pc:sldMk cId="3985769844" sldId="402"/>
        </pc:sldMkLst>
        <pc:spChg chg="mod">
          <ac:chgData name="Jan Svoboda" userId="6668e782e22b9f4e" providerId="LiveId" clId="{874BB9DF-B730-43C4-ADF3-0F3BB582E907}" dt="2022-12-12T18:28:45.753" v="25" actId="20577"/>
          <ac:spMkLst>
            <pc:docMk/>
            <pc:sldMk cId="3985769844" sldId="402"/>
            <ac:spMk id="4" creationId="{48F78FE1-F763-B77B-5A2F-50E0A99463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3CC08-EBAD-5149-86FE-57E6D0B38A67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43FC1-B16A-6748-98DD-2232AA32B41F}" type="datetimeFigureOut">
              <a:rPr lang="cs-CZ" smtClean="0"/>
              <a:t>31.10.2024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285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15:09:54.939"/>
    </inkml:context>
    <inkml:brush xml:id="br0">
      <inkml:brushProperty name="width" value="0.05714" units="cm"/>
      <inkml:brushProperty name="height" value="0.05714" units="cm"/>
      <inkml:brushProperty name="color" value="#849398"/>
    </inkml:brush>
  </inkml:definitions>
  <inkml:trace contextRef="#ctx0" brushRef="#br0">0 48 20675,'0'-12'-3157,"0"0"1,0 4 2466,0 0 1,2 6 1070,2-2 1,-2 2 0,6 2 0,2 0 407,0 0 1,2 0 0,0 0 0,1 0-330,3 0 1,3 0 0,4 0 0,3 0-230,1 0 0,4 4 0,6 2 0,1 0-146,2 4 1,5 0 0,0 2-1,3 0-39,-1 0 0,3 0 1,-6 1-1,2 2 300,2 0 0,-2 7 0,1-3 0,-2 4-128,0 1 1,4 0-1,-6-1 1,2 1-252,-1 0 1,6 0-1,-4 0 1,1-1-73,-2 1 0,-4 0 0,1 0 0,-5-2-157,-2-2 0,0 1 1,-6-3-1,-1-1-46,-3 0 1,6 3 0,-7-4 0,1-2 69,0 0 0,-1 1 0,0 3 0,-1-1 12,1 0 0,0 3 1,1-3-1,0 0 31,-1 0 1,5 3 0,-8-3 0,1 1 47,0-1 0,-1 1 0,0-3 1,-2-2 91,-2 2 0,4-1 1,-1 0-1,1 0-30,-1 2 0,1 0 1,-4-4-1,1-2-5,-1-2 0,3 3 0,-4-5 1,-2 2-18,-1 0 1,-1-4 0,0 3-44,0-2-11,-5-1-131,-2-4-184,-5 0 1442,0 0 0,-1-5-986,-3-3 0,2-3 1,-2-1-1,3 1-2,1-1 0,0-2 1,-1-1-1,-2-4 65,-1 1 1,-1-4 0,2 5 0,-2 0 54,-2 0 0,5-3 0,-2 4-37,2 1 0,-2 2 90,0 1-924,0 6 0,4 2 486,0 8 1,0-2 0,0 6 266,0 2 0,0 0 0,0 2 59,0 0 1,0 0-1,0 0 1,0 0-6,0 0 1,0-1-1,0 3 1,0 0 59,0 2 0,4 0 1,2-4-1,-1 1-82,0 3 1,3-3-1,-2 4 1,0-1 20,3 0 0,-2 0 1,1-4-1,1 0 4,2 0 1,-3 2 0,0 0 0,0-4-40,-2 1 0,4-1 1,-5 1-1,0-2 161,0-1 1,3-4 239,-4 4 1,0-4 53,-4 4 0,-1-5 0,-3 1-202,-4-3 1,-3-1-1,-2 0 1,-1 0-47,-2 0 1,-5 0 0,1-1 0,-4-2-652,-4-1 0,3-1 1,-4 2-1,2-1-685,4 1 1,-4-2 0,7 1 0,-1 2-2778,1 0 3908,3 2 0,5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15:09:57.586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2174 596 8501,'4'-12'171,"0"0"0,5 2 0,-2 0 0,1 4 219,0 1 0,0-3 0,2 2 0,-1 1-358,-1 0 0,-5-5 0,2 2 261,1-2 0,-5-2 0,3 0 1,-4 0-112,-4 0 0,-3-2 0,-5-1 0,1 2-95,-1-2 1,-6 1-1,-1 2 1,-4 0-121,-1 0 0,-3 0 1,-3 0-1,0 0-41,-3 0 1,-2 2-1,-2 1 1,-1 1 132,-2-2 1,-3 1 0,2 0-1,0 1-4,0-1 1,-7 2 0,3-1-1,0 0-26,-1 2 0,-3-4 0,-1 6 0,1 0-45,-2-1 1,1 4 0,1-5-1,1 3-26,5-1 0,-9 0 0,11 4 1,-1 0 15,-1 0 0,-3 0 1,4 0-1,1 0-23,-3 0 0,4 0 0,-1 0 0,2 0 43,-1 0 1,-2 0 0,5 0 0,4 0 118,2 0 0,-1 0 1,5 0-1,1-2-44,5-2 1,-1 3-1,2-3 1,-1 1 17,1-1 0,3 3 0,3-3 0,0 1-41,-2-1 1,0 3-1,4-4-29,0 0 0,4 3 0,0-2 91,-1 3 1,3-3-1,-2 0 21,-2 1 1,4 2 0,-1 0 126,2-3-206,-4 2 78,2-3-288,0 5 103,2 0-27,5 0 460,0 0 0,4-1 0,1-2-413,2-1 1,1 0-1,4 3 1,1-2 31,3-1 1,2-1 0,8 2 0,0-2 79,2-2 1,4 3 0,-3-2 0,0-1-33,0 1 1,3 3 0,-5-1 0,0 3-33,-2 1 1,-6 0 0,-4 0 43,-1 0 4,-2 0 1,-7 0-1,-5 0-60,-7 0 0,-3 0 0,-4 1 0,0 2 25,-2 1 1,-4 1 0,3-2 0,-2 2-1,-2 1 0,0-2 1,0 3-1,1-2 29,-1-2 0,-2 2 0,0 1 0,0-1-42,3 0 0,-6 3 0,3-4 1,1 0 95,1 1 1,-2-3-1,-2 2 1,4-3-7,2-1 0,3 0 0,5 0 35,-1 0 1,4 0-136,0 0 1,6 0 0,1 1 78,4 3 1,6-1 0,-1 3 0,3 1 2,0 0 1,1-1-1,0 4 1,0-2 71,0 1 0,4-3 0,1 1 0,0 0-4,1-1 1,1 1 0,-1 2-1,-1-2-179,0-2 1,3 0 0,-3-2 0,0 1-370,0-1 1,3-2 0,-4 0 0,-1 2-234,-2 1 1,-1 0 0,-2-3 629,-2 3 0,-2 3 0,-6 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15:10:01.234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2347 36 8213,'-12'-5'672,"0"0"-567,0-3 1,0-2 0,0 6-1,0 2 153,0 0 0,0 2 0,-1 0 0,-1 0-30,-2 0 1,-9 0 0,1 0-1,-1 0 58,0 0 0,-3 0 0,-3 0 0,0 0-249,-2 0 0,-3 0 0,5 0 1,0 0-97,-2 0 1,-8 4 0,5 2 0,-1-1-21,0 0 0,-3 3 1,-1-2-1,0 0 35,0 3 0,-7 1 1,3-1-1,2-1 1,0 1 1,-2 2-1,2 1 1,-2 0-32,1-1 0,-1 1 0,3 0 1,-2 0 70,-1 0 0,-3 0 0,6 1 0,0 2-11,1 1 0,-10 0 0,10-3 0,-1 1 77,0 2 1,2 0 0,4-3 0,1 2 18,-1 1 0,1 0 0,2-4 0,3-2-22,1-2 0,-3 5 0,4-3 0,2-1-7,1 1 1,2 0 0,2-1-1,1-1 165,-1 1 0,4-2 1,0 1-152,-1 1 1,5-2-1,-3-1 1,4 1-92,4-1 0,-2-3 0,3 2 0,-1-1-27,0 0 1,4 0 0,-2-2 30,1 2 1,-1-3 27,2 3 67,3-3 50,-4-1-17,5 0-77,0 0 67,-6 0-60,5 5 1,-6-3 86,3 2-67,3-3-17,-4-1 338,5 0 492,0 0-914,0-5 0,5-2 0,3-5 0,3-1 9,1-3 1,3 3-1,3-4 1,-1 1 7,0 0 1,4-4 0,-2 3 1,-1-2 1,5 4 0,-5-4 0,2 2 0,-1 2-24,-2 2 1,-1 2 0,-4 2-121,0 1 95,-1 0-9,-4 2 0,-3 4 0,-8 8-38,-4 0 0,-2 2 0,-2 4 1,0 0 66,0 0 1,-4 0 0,0 0 0,1 0-14,2 0 1,1-1-1,-1 1 1,-1 0 6,-2 0 1,0 3 0,4-1 0,0 0 148,0 0 0,0 1 0,0-3 1,0-1-6,0 1 0,2 0 0,1 0 167,1 0 0,1 0 250,-1 0-240,3 0 0,6-6 0,3-2 1,3-2-1,5-2-25,0 0 1,-1 0 0,1 0 0,0 0-110,0 0 1,4-4 0,1 0 0,2 0-309,2-1 1,0 2 0,0-4 0,-2 1-251,-2-1 0,3 4 0,-3-2 1,0 1-711,0 0 0,5 0-367,-3 4 0,-1 0 1506,-2 0 0,-3 5 0,-1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15:10:03.800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1751 36 7869,'0'-11'1498,"0"-1"-826,0 5-492,0 2 0,-1 5 0,-3 1-112,-4 3 0,-3 3 1,-1 6-1,-1 1-53,-3 2 0,2 5 0,-7-1 1,-2 3 16,1 1 0,-9 3 0,7 1 0,-1 0 14,0 1 0,-3-4 0,0 4 0,1-1-45,-2 0 0,3 4 0,-3-5 0,2 0 49,-1-2 0,-5-1 0,1 0 0,-1-1 18,1 1 0,-5-1 1,4-2-1,1-1-3,2 1 0,-3-2 1,1 0-1,-1 3-5,1 0 0,-6 2 1,2 0-1,-1-2 44,0-2 0,1 5 0,-1-4 0,-1 0 58,-2 2 1,2-5 0,3 2 0,2 0-85,0-1 1,-3-1 0,9-3 0,0 1-45,2-2 1,1 2 0,0-1 0,2-3 41,2-2 0,2 3 0,3-5 0,-1 2-106,2-2 1,0 1-1,2-4 1,2 2 57,2 2 1,-3-2 0,3-1 5,-2-1 1,-2 3-1,1-2-141,3 0 93,3-3 1,1 4-60,0-3 33,0-3 162,4 4-17,0-5 2347,0 0-2384,0-5 0,0-2 0,0-5-218,0 0 1,1-1 0,2-1 0,1-4 69,-1 0 1,2-2 0,0-4 0,1 2 283,-1 2 0,0-1 0,-2 4 0,1-1 50,-2 1 0,4 1 0,-2 4 216,-2 0-320,0 1-277,-2 4 0,0 3 1,0 8-1,0 4-24,0 2 1,-2 2 0,0 0 0,-4 0 131,0 0 1,2 0 0,-3 1 0,1 2 7,-1 1 1,3 0-1,-3-5 1,1 1 19,-1 0 1,3 0 0,-2 0-1,0 0 68,4 0 1,-4 0-1,2 0 1,0 0-35,-1 0 0,4-1 0,-3 1 38,3 0 1,-3-4-1,0 0 309,1 1 20,2-3-101,1 4 1,1-8 58,3 2 0,3-7 1,4-2-318,1-2 1,4 3 0,1-3 0,1 1-293,-1-1 1,8 3 0,-1-4-1,1 0-58,0 2 0,-2-4 0,-2 6 0,-1 1-408,1-3 1,-3 5-1,1-3 1,-2 3-115,-2 1 0,-2 0 0,-1 0 0,0 1-2398,0 3 3219,-1 3 0,7 10 0,0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B21C4-C45F-034D-A15B-7D99CD89D3ED}" type="datetimeFigureOut">
              <a:rPr lang="cs-CZ" smtClean="0"/>
              <a:t>31.10.2024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DF59D-CCE6-A64D-858D-5809F31169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647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Obrázek odpovídající danému tématu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70EC990C-4BA7-5C53-0F0A-CCE60CF86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:notes">
            <a:extLst>
              <a:ext uri="{FF2B5EF4-FFF2-40B4-BE49-F238E27FC236}">
                <a16:creationId xmlns:a16="http://schemas.microsoft.com/office/drawing/2014/main" id="{CE07EEB0-1D02-0D13-B5DE-2367A82C51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p:notes">
            <a:extLst>
              <a:ext uri="{FF2B5EF4-FFF2-40B4-BE49-F238E27FC236}">
                <a16:creationId xmlns:a16="http://schemas.microsoft.com/office/drawing/2014/main" id="{86A65C3E-4AD8-C449-A2D9-E67A5072D1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Obrázek odpovídající danému tématu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6989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Energetický dlh – problémové zdroje – </a:t>
            </a:r>
          </a:p>
          <a:p>
            <a:r>
              <a:rPr lang="sk-SK" dirty="0"/>
              <a:t>Sebestačnosť ČR – ropa – 2%, plyn 4%, uhlí 77%, elektrina 49%, palivové tyče</a:t>
            </a:r>
          </a:p>
          <a:p>
            <a:r>
              <a:rPr lang="sk-SK" dirty="0"/>
              <a:t>Cesta – buď mať dostatok energie </a:t>
            </a:r>
            <a:r>
              <a:rPr lang="sk-SK" dirty="0" err="1"/>
              <a:t>vs</a:t>
            </a:r>
            <a:r>
              <a:rPr lang="sk-SK" dirty="0"/>
              <a:t>. Znížiť </a:t>
            </a:r>
            <a:r>
              <a:rPr lang="sk-SK" dirty="0" err="1"/>
              <a:t>soptrebu</a:t>
            </a:r>
            <a:r>
              <a:rPr lang="sk-SK" dirty="0"/>
              <a:t> a zdroje doplniť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DF59D-CCE6-A64D-858D-5809F311690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72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DF59D-CCE6-A64D-858D-5809F311690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357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DF59D-CCE6-A64D-858D-5809F311690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9412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DF59D-CCE6-A64D-858D-5809F311690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4044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CE572-715D-4984-AC76-678C830B165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684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U-hodnota okna </a:t>
            </a:r>
            <a:r>
              <a:rPr lang="cs-CZ" err="1"/>
              <a:t>Uw</a:t>
            </a:r>
            <a:r>
              <a:rPr lang="cs-CZ"/>
              <a:t> se vypočítá podle EN ISO 10077 - 1 z podílů zasklení, rámů a tepelného mostu okraje skla. K tomu ještě připočteme tep. most osazením, který vzniká mezi okenním rámem a vnější stěnou (u střešních oken mezi rámem a stěnou): vyjde nám hodnota </a:t>
            </a:r>
            <a:r>
              <a:rPr lang="cs-CZ" err="1"/>
              <a:t>Uw,osazení</a:t>
            </a:r>
            <a:r>
              <a:rPr lang="cs-CZ"/>
              <a:t>. </a:t>
            </a:r>
          </a:p>
          <a:p>
            <a:r>
              <a:rPr lang="cs-CZ"/>
              <a:t>Pro výpočet potřebujeme tyto údaje:</a:t>
            </a:r>
          </a:p>
          <a:p>
            <a:r>
              <a:rPr lang="cs-CZ" err="1"/>
              <a:t>Ug</a:t>
            </a:r>
            <a:r>
              <a:rPr lang="cs-CZ"/>
              <a:t> = U-hodnota zasklení podle EN 673 (hodnota na 2 desetinná místa)</a:t>
            </a:r>
          </a:p>
          <a:p>
            <a:r>
              <a:rPr lang="cs-CZ"/>
              <a:t>Uf = U-hodnota rámu podle EN ISO 10077 - 2 (vypočteno)</a:t>
            </a:r>
          </a:p>
          <a:p>
            <a:r>
              <a:rPr lang="cs-CZ">
                <a:sym typeface="Symbol" pitchFamily="18" charset="2"/>
              </a:rPr>
              <a:t></a:t>
            </a:r>
            <a:r>
              <a:rPr lang="cs-CZ"/>
              <a:t>g = </a:t>
            </a:r>
            <a:r>
              <a:rPr lang="cs-CZ">
                <a:sym typeface="Symbol" pitchFamily="18" charset="2"/>
              </a:rPr>
              <a:t></a:t>
            </a:r>
            <a:r>
              <a:rPr lang="cs-CZ"/>
              <a:t> - hodnota na okraji skla podle EN ISO 10077 - 2 (vypočteno)</a:t>
            </a:r>
          </a:p>
          <a:p>
            <a:r>
              <a:rPr lang="cs-CZ" err="1"/>
              <a:t>Ag</a:t>
            </a:r>
            <a:r>
              <a:rPr lang="cs-CZ"/>
              <a:t> = plocha zasklení (apertura)</a:t>
            </a:r>
          </a:p>
          <a:p>
            <a:r>
              <a:rPr lang="cs-CZ" err="1"/>
              <a:t>Af</a:t>
            </a:r>
            <a:r>
              <a:rPr lang="cs-CZ"/>
              <a:t> = plocha rámu (neprůhledná část)</a:t>
            </a:r>
          </a:p>
          <a:p>
            <a:r>
              <a:rPr lang="cs-CZ" err="1"/>
              <a:t>Ag</a:t>
            </a:r>
            <a:r>
              <a:rPr lang="cs-CZ"/>
              <a:t> + </a:t>
            </a:r>
            <a:r>
              <a:rPr lang="cs-CZ" err="1"/>
              <a:t>Af</a:t>
            </a:r>
            <a:r>
              <a:rPr lang="cs-CZ"/>
              <a:t> = Brutto – plocha oken (vnější rozměry, zpravidla také rozměry hrubé stavby)</a:t>
            </a:r>
          </a:p>
          <a:p>
            <a:r>
              <a:rPr lang="cs-CZ"/>
              <a:t>lg = délka zasklení (apertura)</a:t>
            </a:r>
          </a:p>
          <a:p>
            <a:r>
              <a:rPr lang="cs-CZ">
                <a:sym typeface="Symbol" pitchFamily="18" charset="2"/>
              </a:rPr>
              <a:t></a:t>
            </a:r>
            <a:r>
              <a:rPr lang="cs-CZ"/>
              <a:t>f = </a:t>
            </a:r>
            <a:r>
              <a:rPr lang="cs-CZ">
                <a:sym typeface="Symbol" pitchFamily="18" charset="2"/>
              </a:rPr>
              <a:t></a:t>
            </a:r>
            <a:r>
              <a:rPr lang="cs-CZ"/>
              <a:t> - hodnota tepelného mostu osazením podle EN ISO 10211 (vypočteno)</a:t>
            </a:r>
          </a:p>
          <a:p>
            <a:r>
              <a:rPr lang="cs-CZ" err="1"/>
              <a:t>lf</a:t>
            </a:r>
            <a:r>
              <a:rPr lang="cs-CZ"/>
              <a:t> = délka tepelného mostu osazením (vnější rozměry)</a:t>
            </a:r>
          </a:p>
          <a:p>
            <a:endParaRPr lang="cs-CZ"/>
          </a:p>
          <a:p>
            <a:r>
              <a:rPr lang="cs-CZ"/>
              <a:t>Potřebné rozměry pro rám a zasklení jsou zvoleny tak, aby z ploch přímo vyšla také plocha průhledného zasklení (apertura), pomocí níž potom budou později vypočteny solární zisky. Plocha zasklení je proto definována podle okraje skla viditelného zvenku a nikoliv podle skutečného okraje skla, zapuštěného do rámu.</a:t>
            </a:r>
          </a:p>
        </p:txBody>
      </p:sp>
      <p:sp>
        <p:nvSpPr>
          <p:cNvPr id="3" name="Zástupný symbol pro obrázek snímku 2"/>
          <p:cNvSpPr>
            <a:spLocks noGrp="1" noRot="1" noChangeAspect="1"/>
          </p:cNvSpPr>
          <p:nvPr>
            <p:ph type="sldImg"/>
          </p:nvPr>
        </p:nvSpPr>
        <p:spPr>
          <a:xfrm>
            <a:off x="-417513" y="365125"/>
            <a:ext cx="7948613" cy="4471988"/>
          </a:xfrm>
        </p:spPr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A7499-CB82-41C7-86C0-3EF85EE4063A}" type="slidenum">
              <a:rPr lang="cs-CZ" smtClean="0"/>
              <a:pPr>
                <a:defRPr/>
              </a:pPr>
              <a:t>9</a:t>
            </a:fld>
            <a:r>
              <a:rPr lang="cs-CZ"/>
              <a:t> z 141</a:t>
            </a:r>
          </a:p>
        </p:txBody>
      </p:sp>
    </p:spTree>
    <p:extLst>
      <p:ext uri="{BB962C8B-B14F-4D97-AF65-F5344CB8AC3E}">
        <p14:creationId xmlns:p14="http://schemas.microsoft.com/office/powerpoint/2010/main" val="1823222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U-hodnota okna </a:t>
            </a:r>
            <a:r>
              <a:rPr lang="cs-CZ" err="1"/>
              <a:t>Uw</a:t>
            </a:r>
            <a:r>
              <a:rPr lang="cs-CZ"/>
              <a:t> se vypočítá podle EN ISO 10077 - 1 z podílů zasklení, rámů a tepelného mostu okraje skla. K tomu ještě připočteme tep. most osazením, který vzniká mezi okenním rámem a vnější stěnou (u střešních oken mezi rámem a stěnou): vyjde nám hodnota </a:t>
            </a:r>
            <a:r>
              <a:rPr lang="cs-CZ" err="1"/>
              <a:t>Uw,osazení</a:t>
            </a:r>
            <a:r>
              <a:rPr lang="cs-CZ"/>
              <a:t>. </a:t>
            </a:r>
          </a:p>
          <a:p>
            <a:r>
              <a:rPr lang="cs-CZ"/>
              <a:t>Pro výpočet potřebujeme tyto údaje:</a:t>
            </a:r>
          </a:p>
          <a:p>
            <a:r>
              <a:rPr lang="cs-CZ" err="1"/>
              <a:t>Ug</a:t>
            </a:r>
            <a:r>
              <a:rPr lang="cs-CZ"/>
              <a:t> = U-hodnota zasklení podle EN 673 (hodnota na 2 desetinná místa)</a:t>
            </a:r>
          </a:p>
          <a:p>
            <a:r>
              <a:rPr lang="cs-CZ"/>
              <a:t>Uf = U-hodnota rámu podle EN ISO 10077 - 2 (vypočteno)</a:t>
            </a:r>
          </a:p>
          <a:p>
            <a:r>
              <a:rPr lang="cs-CZ">
                <a:sym typeface="Symbol" pitchFamily="18" charset="2"/>
              </a:rPr>
              <a:t></a:t>
            </a:r>
            <a:r>
              <a:rPr lang="cs-CZ"/>
              <a:t>g = </a:t>
            </a:r>
            <a:r>
              <a:rPr lang="cs-CZ">
                <a:sym typeface="Symbol" pitchFamily="18" charset="2"/>
              </a:rPr>
              <a:t></a:t>
            </a:r>
            <a:r>
              <a:rPr lang="cs-CZ"/>
              <a:t> - hodnota na okraji skla podle EN ISO 10077 - 2 (vypočteno)</a:t>
            </a:r>
          </a:p>
          <a:p>
            <a:r>
              <a:rPr lang="cs-CZ" err="1"/>
              <a:t>Ag</a:t>
            </a:r>
            <a:r>
              <a:rPr lang="cs-CZ"/>
              <a:t> = plocha zasklení (apertura)</a:t>
            </a:r>
          </a:p>
          <a:p>
            <a:r>
              <a:rPr lang="cs-CZ" err="1"/>
              <a:t>Af</a:t>
            </a:r>
            <a:r>
              <a:rPr lang="cs-CZ"/>
              <a:t> = plocha rámu (neprůhledná část)</a:t>
            </a:r>
          </a:p>
          <a:p>
            <a:r>
              <a:rPr lang="cs-CZ" err="1"/>
              <a:t>Ag</a:t>
            </a:r>
            <a:r>
              <a:rPr lang="cs-CZ"/>
              <a:t> + </a:t>
            </a:r>
            <a:r>
              <a:rPr lang="cs-CZ" err="1"/>
              <a:t>Af</a:t>
            </a:r>
            <a:r>
              <a:rPr lang="cs-CZ"/>
              <a:t> = Brutto – plocha oken (vnější rozměry, zpravidla také rozměry hrubé stavby)</a:t>
            </a:r>
          </a:p>
          <a:p>
            <a:r>
              <a:rPr lang="cs-CZ"/>
              <a:t>lg = délka zasklení (apertura)</a:t>
            </a:r>
          </a:p>
          <a:p>
            <a:r>
              <a:rPr lang="cs-CZ">
                <a:sym typeface="Symbol" pitchFamily="18" charset="2"/>
              </a:rPr>
              <a:t></a:t>
            </a:r>
            <a:r>
              <a:rPr lang="cs-CZ"/>
              <a:t>f = </a:t>
            </a:r>
            <a:r>
              <a:rPr lang="cs-CZ">
                <a:sym typeface="Symbol" pitchFamily="18" charset="2"/>
              </a:rPr>
              <a:t></a:t>
            </a:r>
            <a:r>
              <a:rPr lang="cs-CZ"/>
              <a:t> - hodnota tepelného mostu osazením podle EN ISO 10211 (vypočteno)</a:t>
            </a:r>
          </a:p>
          <a:p>
            <a:r>
              <a:rPr lang="cs-CZ" err="1"/>
              <a:t>lf</a:t>
            </a:r>
            <a:r>
              <a:rPr lang="cs-CZ"/>
              <a:t> = délka tepelného mostu osazením (vnější rozměry)</a:t>
            </a:r>
          </a:p>
          <a:p>
            <a:endParaRPr lang="cs-CZ"/>
          </a:p>
          <a:p>
            <a:r>
              <a:rPr lang="cs-CZ"/>
              <a:t>Potřebné rozměry pro rám a zasklení jsou zvoleny tak, aby z ploch přímo vyšla také plocha průhledného zasklení (apertura), pomocí níž potom budou později vypočteny solární zisky. Plocha zasklení je proto definována podle okraje skla viditelného zvenku a nikoliv podle skutečného okraje skla, zapuštěného do rámu.</a:t>
            </a:r>
          </a:p>
        </p:txBody>
      </p:sp>
      <p:sp>
        <p:nvSpPr>
          <p:cNvPr id="3" name="Zástupný symbol pro obrázek snímku 2"/>
          <p:cNvSpPr>
            <a:spLocks noGrp="1" noRot="1" noChangeAspect="1"/>
          </p:cNvSpPr>
          <p:nvPr>
            <p:ph type="sldImg"/>
          </p:nvPr>
        </p:nvSpPr>
        <p:spPr>
          <a:xfrm>
            <a:off x="-417513" y="365125"/>
            <a:ext cx="7948613" cy="4471988"/>
          </a:xfrm>
        </p:spPr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A7499-CB82-41C7-86C0-3EF85EE4063A}" type="slidenum">
              <a:rPr lang="cs-CZ" smtClean="0"/>
              <a:pPr>
                <a:defRPr/>
              </a:pPr>
              <a:t>16</a:t>
            </a:fld>
            <a:r>
              <a:rPr lang="cs-CZ"/>
              <a:t> z 141</a:t>
            </a:r>
          </a:p>
        </p:txBody>
      </p:sp>
    </p:spTree>
    <p:extLst>
      <p:ext uri="{BB962C8B-B14F-4D97-AF65-F5344CB8AC3E}">
        <p14:creationId xmlns:p14="http://schemas.microsoft.com/office/powerpoint/2010/main" val="2225970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A2932D-1A09-4058-B677-D10E9D508BBD}" type="slidenum">
              <a:rPr lang="en-GB" altLang="cs-CZ" smtClean="0"/>
              <a:pPr>
                <a:spcBef>
                  <a:spcPct val="0"/>
                </a:spcBef>
              </a:pPr>
              <a:t>18</a:t>
            </a:fld>
            <a:endParaRPr lang="en-GB" altLang="cs-CZ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210000"/>
              </a:lnSpc>
              <a:spcBef>
                <a:spcPct val="0"/>
              </a:spcBef>
              <a:buClr>
                <a:srgbClr val="006699"/>
              </a:buClr>
              <a:buFontTx/>
              <a:buChar char="•"/>
            </a:pPr>
            <a:endParaRPr lang="cs-CZ" altLang="cs-CZ" sz="2000">
              <a:latin typeface="Century Gothic" panose="020B0502020202020204" pitchFamily="34" charset="0"/>
            </a:endParaRP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12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59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E2031BC-C0E2-4858-8668-1B290835C656}"/>
              </a:ext>
            </a:extLst>
          </p:cNvPr>
          <p:cNvSpPr/>
          <p:nvPr userDrawn="1"/>
        </p:nvSpPr>
        <p:spPr>
          <a:xfrm>
            <a:off x="5253960" y="199505"/>
            <a:ext cx="5400000" cy="5400000"/>
          </a:xfrm>
          <a:prstGeom prst="ellipse">
            <a:avLst/>
          </a:prstGeom>
          <a:solidFill>
            <a:srgbClr val="0C8341"/>
          </a:solidFill>
          <a:ln>
            <a:solidFill>
              <a:srgbClr val="0C834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66941" y="3719207"/>
            <a:ext cx="3298204" cy="632326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5339" y="973979"/>
            <a:ext cx="2244213" cy="63366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42775" y="1278060"/>
            <a:ext cx="4422370" cy="2328746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1" name="Picture 10" descr="A picture containing outdoor, grass, water, building&#10;&#10;Description automatically generated">
            <a:extLst>
              <a:ext uri="{FF2B5EF4-FFF2-40B4-BE49-F238E27FC236}">
                <a16:creationId xmlns:a16="http://schemas.microsoft.com/office/drawing/2014/main" id="{256A79B4-4DFD-4ABC-A470-97ECC36820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44839" y="2570878"/>
            <a:ext cx="4315611" cy="394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2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6">
            <a:extLst>
              <a:ext uri="{FF2B5EF4-FFF2-40B4-BE49-F238E27FC236}">
                <a16:creationId xmlns:a16="http://schemas.microsoft.com/office/drawing/2014/main" id="{18AB417F-B60A-4E09-8EB7-F6D0927D8703}"/>
              </a:ext>
            </a:extLst>
          </p:cNvPr>
          <p:cNvSpPr/>
          <p:nvPr userDrawn="1"/>
        </p:nvSpPr>
        <p:spPr>
          <a:xfrm flipH="1">
            <a:off x="-60385" y="-1"/>
            <a:ext cx="2867381" cy="685800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8838" y="1319842"/>
            <a:ext cx="8374062" cy="4609903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>
                <a:solidFill>
                  <a:srgbClr val="0C834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Nadpis 1"/>
          <p:cNvSpPr>
            <a:spLocks noGrp="1"/>
          </p:cNvSpPr>
          <p:nvPr>
            <p:ph type="title" hasCustomPrompt="1"/>
          </p:nvPr>
        </p:nvSpPr>
        <p:spPr>
          <a:xfrm>
            <a:off x="3398838" y="333152"/>
            <a:ext cx="7399850" cy="647923"/>
          </a:xfrm>
        </p:spPr>
        <p:txBody>
          <a:bodyPr>
            <a:normAutofit/>
          </a:bodyPr>
          <a:lstStyle>
            <a:lvl1pPr algn="r">
              <a:defRPr sz="2000" b="1">
                <a:solidFill>
                  <a:srgbClr val="0C8341"/>
                </a:solidFill>
                <a:latin typeface="+mn-lt"/>
              </a:defRPr>
            </a:lvl1pPr>
          </a:lstStyle>
          <a:p>
            <a:r>
              <a:rPr lang="cs-CZ"/>
              <a:t>Kliknutím lze upravit styl. </a:t>
            </a:r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632" y="6348389"/>
            <a:ext cx="1107606" cy="312736"/>
          </a:xfrm>
          <a:prstGeom prst="rect">
            <a:avLst/>
          </a:prstGeom>
        </p:spPr>
      </p:pic>
      <p:sp>
        <p:nvSpPr>
          <p:cNvPr id="1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27981" y="6320938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AF13B4C2-1800-4540-A231-E2B810F048C4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3590" y="333152"/>
            <a:ext cx="469310" cy="51197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FB15881A-7828-4A4B-82B2-DE9BA29007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6552" y="333152"/>
            <a:ext cx="2478626" cy="559659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300"/>
              </a:spcAft>
              <a:defRPr sz="1500" b="0">
                <a:solidFill>
                  <a:srgbClr val="0C834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 sz="1500"/>
              <a:t>/ nZEB</a:t>
            </a:r>
          </a:p>
          <a:p>
            <a:pPr lvl="0"/>
            <a:r>
              <a:rPr lang="cs-CZ" sz="1500"/>
              <a:t>/ hlavní myšlenka</a:t>
            </a:r>
          </a:p>
          <a:p>
            <a:pPr lvl="0"/>
            <a:r>
              <a:rPr lang="cs-CZ" sz="1500"/>
              <a:t>/vývoj</a:t>
            </a:r>
          </a:p>
          <a:p>
            <a:pPr lvl="0"/>
            <a:r>
              <a:rPr lang="cs-CZ" sz="1500"/>
              <a:t>/hodnocení budov</a:t>
            </a:r>
          </a:p>
          <a:p>
            <a:pPr lvl="0"/>
            <a:r>
              <a:rPr lang="cs-CZ" sz="1500"/>
              <a:t>/desatero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C7BC5B-C215-4492-8F2B-746E01CD0002}"/>
              </a:ext>
            </a:extLst>
          </p:cNvPr>
          <p:cNvCxnSpPr/>
          <p:nvPr userDrawn="1"/>
        </p:nvCxnSpPr>
        <p:spPr>
          <a:xfrm>
            <a:off x="11046689" y="249382"/>
            <a:ext cx="0" cy="731693"/>
          </a:xfrm>
          <a:prstGeom prst="line">
            <a:avLst/>
          </a:prstGeom>
          <a:ln w="57150">
            <a:solidFill>
              <a:srgbClr val="0C834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078" y="5520448"/>
            <a:ext cx="2694454" cy="74245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9"/>
            <a:ext cx="10960100" cy="142557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78451" cy="451643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1252" y="1600200"/>
            <a:ext cx="5378449" cy="451643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042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 hasCustomPrompt="1"/>
          </p:nvPr>
        </p:nvSpPr>
        <p:spPr>
          <a:xfrm>
            <a:off x="2420938" y="333152"/>
            <a:ext cx="7399850" cy="647923"/>
          </a:xfrm>
        </p:spPr>
        <p:txBody>
          <a:bodyPr>
            <a:normAutofit/>
          </a:bodyPr>
          <a:lstStyle>
            <a:lvl1pPr algn="r">
              <a:defRPr sz="2400" b="0">
                <a:solidFill>
                  <a:schemeClr val="tx1"/>
                </a:solidFill>
                <a:latin typeface="Helvetica Neue" panose="02000503040000020004" pitchFamily="50" charset="-52"/>
              </a:defRPr>
            </a:lvl1pPr>
          </a:lstStyle>
          <a:p>
            <a:r>
              <a:rPr lang="cs-CZ" dirty="0"/>
              <a:t>Kliknutím lze upravit styl.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5FDE4555-DDF2-5F46-B4D0-797F140CBF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454435" y="1219226"/>
            <a:ext cx="9762942" cy="4727613"/>
          </a:xfrm>
        </p:spPr>
        <p:txBody>
          <a:bodyPr/>
          <a:lstStyle>
            <a:lvl1pPr marL="288000" indent="-288000">
              <a:lnSpc>
                <a:spcPct val="2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+mn-lt"/>
              </a:defRPr>
            </a:lvl1pPr>
            <a:lvl2pPr marL="1080000" indent="-288000">
              <a:lnSpc>
                <a:spcPct val="2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1080000" indent="-288000">
              <a:lnSpc>
                <a:spcPct val="200000"/>
              </a:lnSpc>
              <a:defRPr sz="1500">
                <a:latin typeface="+mn-lt"/>
              </a:defRPr>
            </a:lvl3pPr>
            <a:lvl4pPr marL="1080000" indent="-288000">
              <a:lnSpc>
                <a:spcPct val="200000"/>
              </a:lnSpc>
              <a:defRPr sz="1500">
                <a:latin typeface="+mn-lt"/>
              </a:defRPr>
            </a:lvl4pPr>
            <a:lvl5pPr marL="1080000" indent="-288000">
              <a:lnSpc>
                <a:spcPct val="200000"/>
              </a:lnSpc>
              <a:defRPr sz="1500">
                <a:latin typeface="+mn-lt"/>
              </a:defRPr>
            </a:lvl5pPr>
          </a:lstStyle>
          <a:p>
            <a:pPr lvl="0"/>
            <a:r>
              <a:rPr lang="cs-CZ"/>
              <a:t>Hlavní text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cxnSp>
        <p:nvCxnSpPr>
          <p:cNvPr id="2" name="Přímá spojnice 2">
            <a:extLst>
              <a:ext uri="{FF2B5EF4-FFF2-40B4-BE49-F238E27FC236}">
                <a16:creationId xmlns:a16="http://schemas.microsoft.com/office/drawing/2014/main" id="{E91597ED-417B-91F4-B083-6CE3B0AAA891}"/>
              </a:ext>
            </a:extLst>
          </p:cNvPr>
          <p:cNvCxnSpPr/>
          <p:nvPr userDrawn="1"/>
        </p:nvCxnSpPr>
        <p:spPr>
          <a:xfrm flipH="1">
            <a:off x="10188575" y="251908"/>
            <a:ext cx="1421" cy="59293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oogle Shape;12;p2">
            <a:extLst>
              <a:ext uri="{FF2B5EF4-FFF2-40B4-BE49-F238E27FC236}">
                <a16:creationId xmlns:a16="http://schemas.microsoft.com/office/drawing/2014/main" id="{E1A9837E-8BEA-3E0D-5C24-93C8618C24F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25086" y="272709"/>
            <a:ext cx="1463407" cy="5513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Číslo snímku">
            <a:extLst>
              <a:ext uri="{FF2B5EF4-FFF2-40B4-BE49-F238E27FC236}">
                <a16:creationId xmlns:a16="http://schemas.microsoft.com/office/drawing/2014/main" id="{0EE5241D-8D2B-866E-1759-B52C254B97D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313984" y="6342285"/>
            <a:ext cx="27432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24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satero_be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6">
            <a:extLst>
              <a:ext uri="{FF2B5EF4-FFF2-40B4-BE49-F238E27FC236}">
                <a16:creationId xmlns:a16="http://schemas.microsoft.com/office/drawing/2014/main" id="{18AB417F-B60A-4E09-8EB7-F6D0927D8703}"/>
              </a:ext>
            </a:extLst>
          </p:cNvPr>
          <p:cNvSpPr/>
          <p:nvPr userDrawn="1"/>
        </p:nvSpPr>
        <p:spPr>
          <a:xfrm flipH="1">
            <a:off x="-60385" y="-1"/>
            <a:ext cx="2867381" cy="685800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Nadpis 1"/>
          <p:cNvSpPr>
            <a:spLocks noGrp="1"/>
          </p:cNvSpPr>
          <p:nvPr>
            <p:ph type="title" hasCustomPrompt="1"/>
          </p:nvPr>
        </p:nvSpPr>
        <p:spPr>
          <a:xfrm>
            <a:off x="3398838" y="333152"/>
            <a:ext cx="7399850" cy="647923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rgbClr val="0C8341"/>
                </a:solidFill>
                <a:latin typeface="+mn-lt"/>
              </a:defRPr>
            </a:lvl1pPr>
          </a:lstStyle>
          <a:p>
            <a:r>
              <a:rPr lang="cs-CZ"/>
              <a:t>Kliknutím lze upravit styl. </a:t>
            </a:r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632" y="6348389"/>
            <a:ext cx="1107606" cy="312736"/>
          </a:xfrm>
          <a:prstGeom prst="rect">
            <a:avLst/>
          </a:prstGeom>
        </p:spPr>
      </p:pic>
      <p:sp>
        <p:nvSpPr>
          <p:cNvPr id="1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27981" y="6320938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AF13B4C2-1800-4540-A231-E2B810F048C4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3590" y="333152"/>
            <a:ext cx="469310" cy="51197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C7BC5B-C215-4492-8F2B-746E01CD0002}"/>
              </a:ext>
            </a:extLst>
          </p:cNvPr>
          <p:cNvCxnSpPr/>
          <p:nvPr userDrawn="1"/>
        </p:nvCxnSpPr>
        <p:spPr>
          <a:xfrm>
            <a:off x="11046689" y="249382"/>
            <a:ext cx="0" cy="731693"/>
          </a:xfrm>
          <a:prstGeom prst="line">
            <a:avLst/>
          </a:prstGeom>
          <a:ln w="57150">
            <a:solidFill>
              <a:srgbClr val="0C834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381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atero_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6">
            <a:extLst>
              <a:ext uri="{FF2B5EF4-FFF2-40B4-BE49-F238E27FC236}">
                <a16:creationId xmlns:a16="http://schemas.microsoft.com/office/drawing/2014/main" id="{18AB417F-B60A-4E09-8EB7-F6D0927D8703}"/>
              </a:ext>
            </a:extLst>
          </p:cNvPr>
          <p:cNvSpPr/>
          <p:nvPr userDrawn="1"/>
        </p:nvSpPr>
        <p:spPr>
          <a:xfrm flipH="1">
            <a:off x="-60385" y="-1"/>
            <a:ext cx="2867381" cy="685800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8838" y="1319842"/>
            <a:ext cx="8374062" cy="4609903"/>
          </a:xfrm>
        </p:spPr>
        <p:txBody>
          <a:bodyPr/>
          <a:lstStyle>
            <a:lvl1pPr indent="-288000">
              <a:lnSpc>
                <a:spcPct val="200000"/>
              </a:lnSpc>
              <a:spcAft>
                <a:spcPts val="300"/>
              </a:spcAft>
              <a:defRPr sz="2000" b="0">
                <a:solidFill>
                  <a:schemeClr val="tx1"/>
                </a:solidFill>
                <a:latin typeface="+mn-lt"/>
              </a:defRPr>
            </a:lvl1pPr>
            <a:lvl2pPr indent="-288000">
              <a:lnSpc>
                <a:spcPct val="200000"/>
              </a:lnSpc>
              <a:spcAft>
                <a:spcPts val="300"/>
              </a:spcAft>
              <a:defRPr sz="1800">
                <a:solidFill>
                  <a:schemeClr val="tx1"/>
                </a:solidFill>
                <a:latin typeface="+mn-lt"/>
              </a:defRPr>
            </a:lvl2pPr>
            <a:lvl3pPr indent="-288000">
              <a:lnSpc>
                <a:spcPct val="200000"/>
              </a:lnSpc>
              <a:spcAft>
                <a:spcPts val="3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indent="-288000">
              <a:lnSpc>
                <a:spcPct val="200000"/>
              </a:lnSpc>
              <a:spcAft>
                <a:spcPts val="3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indent="-288000">
              <a:lnSpc>
                <a:spcPct val="200000"/>
              </a:lnSpc>
              <a:spcAft>
                <a:spcPts val="3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Nadpis 1"/>
          <p:cNvSpPr>
            <a:spLocks noGrp="1"/>
          </p:cNvSpPr>
          <p:nvPr>
            <p:ph type="title" hasCustomPrompt="1"/>
          </p:nvPr>
        </p:nvSpPr>
        <p:spPr>
          <a:xfrm>
            <a:off x="3398838" y="333152"/>
            <a:ext cx="7399850" cy="647923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rgbClr val="0C8341"/>
                </a:solidFill>
                <a:latin typeface="+mn-lt"/>
              </a:defRPr>
            </a:lvl1pPr>
          </a:lstStyle>
          <a:p>
            <a:r>
              <a:rPr lang="cs-CZ"/>
              <a:t>Kliknutím lze upravit styl. </a:t>
            </a:r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632" y="6348389"/>
            <a:ext cx="1107606" cy="312736"/>
          </a:xfrm>
          <a:prstGeom prst="rect">
            <a:avLst/>
          </a:prstGeom>
        </p:spPr>
      </p:pic>
      <p:sp>
        <p:nvSpPr>
          <p:cNvPr id="1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27981" y="6320938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AF13B4C2-1800-4540-A231-E2B810F048C4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3590" y="333152"/>
            <a:ext cx="469310" cy="51197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FB15881A-7828-4A4B-82B2-DE9BA29007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6552" y="333152"/>
            <a:ext cx="2478626" cy="559659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300"/>
              </a:spcAft>
              <a:defRPr sz="1500" b="0">
                <a:solidFill>
                  <a:srgbClr val="0C834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Aft>
                <a:spcPts val="3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 sz="1500"/>
              <a:t>/ nZEB</a:t>
            </a:r>
          </a:p>
          <a:p>
            <a:pPr lvl="0"/>
            <a:r>
              <a:rPr lang="cs-CZ" sz="1500"/>
              <a:t>/ hlavní myšlenka</a:t>
            </a:r>
          </a:p>
          <a:p>
            <a:pPr lvl="0"/>
            <a:r>
              <a:rPr lang="cs-CZ" sz="1500"/>
              <a:t>/vývoj</a:t>
            </a:r>
          </a:p>
          <a:p>
            <a:pPr lvl="0"/>
            <a:r>
              <a:rPr lang="cs-CZ" sz="1500"/>
              <a:t>/hodnocení budov</a:t>
            </a:r>
          </a:p>
          <a:p>
            <a:pPr lvl="0"/>
            <a:r>
              <a:rPr lang="cs-CZ" sz="1500"/>
              <a:t>/desatero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C7BC5B-C215-4492-8F2B-746E01CD0002}"/>
              </a:ext>
            </a:extLst>
          </p:cNvPr>
          <p:cNvCxnSpPr/>
          <p:nvPr userDrawn="1"/>
        </p:nvCxnSpPr>
        <p:spPr>
          <a:xfrm>
            <a:off x="11046689" y="249382"/>
            <a:ext cx="0" cy="731693"/>
          </a:xfrm>
          <a:prstGeom prst="line">
            <a:avLst/>
          </a:prstGeom>
          <a:ln w="57150">
            <a:solidFill>
              <a:srgbClr val="0C834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391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760800"/>
            <a:ext cx="6129600" cy="252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Font typeface="Helvetica Neue Light"/>
              <a:buNone/>
              <a:defRPr sz="4200" b="0" kern="0" baseline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911367"/>
            <a:ext cx="3919600" cy="80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0">
                <a:solidFill>
                  <a:schemeClr val="bg1"/>
                </a:solidFill>
                <a:latin typeface="Didact Gothic" panose="00000500000000000000" pitchFamily="2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dirty="0"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21834" y="4540601"/>
            <a:ext cx="1767767" cy="176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001" y="585700"/>
            <a:ext cx="1463407" cy="55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413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5921" y="314434"/>
            <a:ext cx="1241743" cy="4678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Přímá spojnice 2"/>
          <p:cNvCxnSpPr/>
          <p:nvPr userDrawn="1"/>
        </p:nvCxnSpPr>
        <p:spPr>
          <a:xfrm flipH="1">
            <a:off x="10188575" y="251908"/>
            <a:ext cx="1421" cy="59293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338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3B4C2-1800-4540-A231-E2B810F048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8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7" r:id="rId7"/>
    <p:sldLayoutId id="214748366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C834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/>
        <a:buNone/>
        <a:defRPr sz="2200" b="1" kern="1200">
          <a:solidFill>
            <a:srgbClr val="0C8341"/>
          </a:solidFill>
          <a:latin typeface="Verdana" charset="0"/>
          <a:ea typeface="Verdana" charset="0"/>
          <a:cs typeface="Verdana" charset="0"/>
        </a:defRPr>
      </a:lvl1pPr>
      <a:lvl2pPr marL="358775" indent="-22225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Verdana" charset="0"/>
          <a:ea typeface="Verdana" charset="0"/>
          <a:cs typeface="Verdana" charset="0"/>
        </a:defRPr>
      </a:lvl2pPr>
      <a:lvl3pPr marL="719138" indent="-22225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Verdana" charset="0"/>
          <a:ea typeface="Verdana" charset="0"/>
          <a:cs typeface="Verdana" charset="0"/>
        </a:defRPr>
      </a:lvl3pPr>
      <a:lvl4pPr marL="1068388" indent="-22225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Verdana" charset="0"/>
          <a:ea typeface="Verdana" charset="0"/>
          <a:cs typeface="Verdana" charset="0"/>
        </a:defRPr>
      </a:lvl4pPr>
      <a:lvl5pPr marL="1428750" indent="-22225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250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customXml" Target="../ink/ink3.xml"/><Relationship Id="rId2" Type="http://schemas.openxmlformats.org/officeDocument/2006/relationships/image" Target="../media/image50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1240.png"/><Relationship Id="rId5" Type="http://schemas.openxmlformats.org/officeDocument/2006/relationships/image" Target="../media/image53.png"/><Relationship Id="rId15" Type="http://schemas.openxmlformats.org/officeDocument/2006/relationships/image" Target="../media/image1260.png"/><Relationship Id="rId10" Type="http://schemas.openxmlformats.org/officeDocument/2006/relationships/customXml" Target="../ink/ink2.xml"/><Relationship Id="rId4" Type="http://schemas.openxmlformats.org/officeDocument/2006/relationships/image" Target="../media/image52.png"/><Relationship Id="rId9" Type="http://schemas.openxmlformats.org/officeDocument/2006/relationships/image" Target="../media/image1230.png"/><Relationship Id="rId14" Type="http://schemas.openxmlformats.org/officeDocument/2006/relationships/customXml" Target="../ink/ink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1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25020" b="5755"/>
          <a:stretch/>
        </p:blipFill>
        <p:spPr>
          <a:xfrm>
            <a:off x="6832600" y="0"/>
            <a:ext cx="5143500" cy="5346700"/>
          </a:xfrm>
          <a:prstGeom prst="rect">
            <a:avLst/>
          </a:prstGeom>
        </p:spPr>
      </p:pic>
      <p:pic>
        <p:nvPicPr>
          <p:cNvPr id="46" name="Google Shape;4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" y="1651000"/>
            <a:ext cx="7834277" cy="27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 txBox="1">
            <a:spLocks noGrp="1"/>
          </p:cNvSpPr>
          <p:nvPr>
            <p:ph type="ctrTitle"/>
          </p:nvPr>
        </p:nvSpPr>
        <p:spPr>
          <a:xfrm>
            <a:off x="290927" y="1760800"/>
            <a:ext cx="6874272" cy="2526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sk-SK" sz="4800" b="0" kern="0" dirty="0">
                <a:solidFill>
                  <a:schemeClr val="bg1"/>
                </a:solidFill>
                <a:latin typeface="Helvetica Neue" panose="02000503040000020004" pitchFamily="50" charset="-52"/>
                <a:ea typeface="Helvetica Neue"/>
                <a:cs typeface="Helvetica Neue"/>
                <a:sym typeface="Helvetica Neue"/>
              </a:rPr>
              <a:t>Cesta k </a:t>
            </a:r>
            <a:r>
              <a:rPr lang="sk-SK" sz="4800" b="0" kern="0" dirty="0" err="1">
                <a:solidFill>
                  <a:schemeClr val="bg1"/>
                </a:solidFill>
                <a:latin typeface="Helvetica Neue" panose="02000503040000020004" pitchFamily="50" charset="-52"/>
                <a:ea typeface="Helvetica Neue"/>
                <a:cs typeface="Helvetica Neue"/>
                <a:sym typeface="Helvetica Neue"/>
              </a:rPr>
              <a:t>uhlíkově</a:t>
            </a:r>
            <a:r>
              <a:rPr lang="sk-SK" sz="4800" b="0" kern="0" dirty="0">
                <a:solidFill>
                  <a:schemeClr val="bg1"/>
                </a:solidFill>
                <a:latin typeface="Helvetica Neue" panose="02000503040000020004" pitchFamily="50" charset="-52"/>
                <a:ea typeface="Helvetica Neue"/>
                <a:cs typeface="Helvetica Neue"/>
                <a:sym typeface="Helvetica Neue"/>
              </a:rPr>
              <a:t> </a:t>
            </a:r>
            <a:r>
              <a:rPr lang="sk-SK" sz="4800" b="0" kern="0" dirty="0" err="1">
                <a:solidFill>
                  <a:schemeClr val="bg1"/>
                </a:solidFill>
                <a:latin typeface="Helvetica Neue" panose="02000503040000020004" pitchFamily="50" charset="-52"/>
                <a:ea typeface="Helvetica Neue"/>
                <a:cs typeface="Helvetica Neue"/>
                <a:sym typeface="Helvetica Neue"/>
              </a:rPr>
              <a:t>neutrálním</a:t>
            </a:r>
            <a:r>
              <a:rPr lang="sk-SK" sz="4800" b="0" kern="0" dirty="0">
                <a:solidFill>
                  <a:schemeClr val="bg1"/>
                </a:solidFill>
                <a:latin typeface="Helvetica Neue" panose="02000503040000020004" pitchFamily="50" charset="-52"/>
                <a:ea typeface="Helvetica Neue"/>
                <a:cs typeface="Helvetica Neue"/>
                <a:sym typeface="Helvetica Neue"/>
              </a:rPr>
              <a:t> budovám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45895" y="5151700"/>
            <a:ext cx="6742475" cy="1071300"/>
          </a:xfrm>
        </p:spPr>
        <p:txBody>
          <a:bodyPr/>
          <a:lstStyle/>
          <a:p>
            <a:r>
              <a:rPr lang="cs-CZ" sz="2400" dirty="0" smtClean="0">
                <a:solidFill>
                  <a:schemeClr val="tx1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Michal Čejka</a:t>
            </a:r>
          </a:p>
          <a:p>
            <a:pPr lvl="0"/>
            <a:r>
              <a:rPr lang="cs-CZ" dirty="0">
                <a:solidFill>
                  <a:schemeClr val="tx1"/>
                </a:solidFill>
                <a:latin typeface="Helvetica Neue" panose="020B0604020202020204" charset="0"/>
                <a:ea typeface="Helvetica Neue Light"/>
                <a:cs typeface="Helvetica Neue Light"/>
                <a:sym typeface="Helvetica Neue Light"/>
              </a:rPr>
              <a:t>konzultant v oblasti </a:t>
            </a:r>
            <a:r>
              <a:rPr lang="cs-CZ" dirty="0" smtClean="0">
                <a:solidFill>
                  <a:schemeClr val="tx1"/>
                </a:solidFill>
                <a:latin typeface="Helvetica Neue" panose="020B0604020202020204" charset="0"/>
                <a:ea typeface="Helvetica Neue Light"/>
                <a:cs typeface="Helvetica Neue Light"/>
                <a:sym typeface="Helvetica Neue Light"/>
              </a:rPr>
              <a:t>energeticky </a:t>
            </a:r>
            <a:r>
              <a:rPr lang="cs-CZ" dirty="0">
                <a:solidFill>
                  <a:schemeClr val="tx1"/>
                </a:solidFill>
                <a:latin typeface="Helvetica Neue" panose="020B0604020202020204" charset="0"/>
                <a:ea typeface="Helvetica Neue Light"/>
                <a:cs typeface="Helvetica Neue Light"/>
                <a:sym typeface="Helvetica Neue Light"/>
              </a:rPr>
              <a:t>efektivních budov a OZE</a:t>
            </a:r>
          </a:p>
          <a:p>
            <a:pPr lvl="0"/>
            <a:r>
              <a:rPr lang="cs-CZ" dirty="0">
                <a:solidFill>
                  <a:schemeClr val="tx1"/>
                </a:solidFill>
                <a:latin typeface="Helvetica Neue" panose="020B0604020202020204" charset="0"/>
                <a:sym typeface="Helvetica Neue Light"/>
              </a:rPr>
              <a:t>michal.cejka@pasivnidomy.cz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1729-C3A6-4D11-8FDF-5E5A7D6351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027981" y="6320938"/>
            <a:ext cx="2743200" cy="365125"/>
          </a:xfrm>
        </p:spPr>
        <p:txBody>
          <a:bodyPr/>
          <a:lstStyle/>
          <a:p>
            <a:fld id="{AF13B4C2-1800-4540-A231-E2B810F048C4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17CDD37D-E652-474A-84A0-746C13716048}"/>
              </a:ext>
            </a:extLst>
          </p:cNvPr>
          <p:cNvSpPr txBox="1"/>
          <p:nvPr/>
        </p:nvSpPr>
        <p:spPr>
          <a:xfrm>
            <a:off x="10398030" y="2195745"/>
            <a:ext cx="80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  <a:ea typeface="Verdana" panose="020B0604030504040204" pitchFamily="34" charset="0"/>
              </a:rPr>
              <a:t>130%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9D1EFF-956E-5337-3AC8-D1F5C4E90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69" t="14212" r="25531" b="12864"/>
          <a:stretch/>
        </p:blipFill>
        <p:spPr>
          <a:xfrm>
            <a:off x="1040954" y="1288070"/>
            <a:ext cx="4600635" cy="467525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A56F055-9EE0-77B5-A7AA-DD8E7109E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08" t="17016" r="25312" b="15442"/>
          <a:stretch/>
        </p:blipFill>
        <p:spPr>
          <a:xfrm>
            <a:off x="6802513" y="1453683"/>
            <a:ext cx="4716471" cy="4344023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29" y="876903"/>
            <a:ext cx="1326615" cy="997618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1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Volný tvar 13"/>
          <p:cNvSpPr/>
          <p:nvPr/>
        </p:nvSpPr>
        <p:spPr>
          <a:xfrm>
            <a:off x="3454400" y="2064509"/>
            <a:ext cx="241300" cy="1001135"/>
          </a:xfrm>
          <a:custGeom>
            <a:avLst/>
            <a:gdLst>
              <a:gd name="connsiteX0" fmla="*/ 241300 w 241300"/>
              <a:gd name="connsiteY0" fmla="*/ 16885 h 1001135"/>
              <a:gd name="connsiteX1" fmla="*/ 241300 w 241300"/>
              <a:gd name="connsiteY1" fmla="*/ 16885 h 1001135"/>
              <a:gd name="connsiteX2" fmla="*/ 107950 w 241300"/>
              <a:gd name="connsiteY2" fmla="*/ 10535 h 1001135"/>
              <a:gd name="connsiteX3" fmla="*/ 114300 w 241300"/>
              <a:gd name="connsiteY3" fmla="*/ 86735 h 1001135"/>
              <a:gd name="connsiteX4" fmla="*/ 107950 w 241300"/>
              <a:gd name="connsiteY4" fmla="*/ 143885 h 1001135"/>
              <a:gd name="connsiteX5" fmla="*/ 82550 w 241300"/>
              <a:gd name="connsiteY5" fmla="*/ 162935 h 1001135"/>
              <a:gd name="connsiteX6" fmla="*/ 76200 w 241300"/>
              <a:gd name="connsiteY6" fmla="*/ 194685 h 1001135"/>
              <a:gd name="connsiteX7" fmla="*/ 50800 w 241300"/>
              <a:gd name="connsiteY7" fmla="*/ 239135 h 1001135"/>
              <a:gd name="connsiteX8" fmla="*/ 44450 w 241300"/>
              <a:gd name="connsiteY8" fmla="*/ 283585 h 1001135"/>
              <a:gd name="connsiteX9" fmla="*/ 19050 w 241300"/>
              <a:gd name="connsiteY9" fmla="*/ 296285 h 1001135"/>
              <a:gd name="connsiteX10" fmla="*/ 6350 w 241300"/>
              <a:gd name="connsiteY10" fmla="*/ 321685 h 1001135"/>
              <a:gd name="connsiteX11" fmla="*/ 0 w 241300"/>
              <a:gd name="connsiteY11" fmla="*/ 416935 h 1001135"/>
              <a:gd name="connsiteX12" fmla="*/ 12700 w 241300"/>
              <a:gd name="connsiteY12" fmla="*/ 550285 h 1001135"/>
              <a:gd name="connsiteX13" fmla="*/ 19050 w 241300"/>
              <a:gd name="connsiteY13" fmla="*/ 658235 h 1001135"/>
              <a:gd name="connsiteX14" fmla="*/ 38100 w 241300"/>
              <a:gd name="connsiteY14" fmla="*/ 677285 h 1001135"/>
              <a:gd name="connsiteX15" fmla="*/ 50800 w 241300"/>
              <a:gd name="connsiteY15" fmla="*/ 696335 h 1001135"/>
              <a:gd name="connsiteX16" fmla="*/ 63500 w 241300"/>
              <a:gd name="connsiteY16" fmla="*/ 829685 h 1001135"/>
              <a:gd name="connsiteX17" fmla="*/ 101600 w 241300"/>
              <a:gd name="connsiteY17" fmla="*/ 886835 h 1001135"/>
              <a:gd name="connsiteX18" fmla="*/ 133350 w 241300"/>
              <a:gd name="connsiteY18" fmla="*/ 937635 h 1001135"/>
              <a:gd name="connsiteX19" fmla="*/ 139700 w 241300"/>
              <a:gd name="connsiteY19" fmla="*/ 963035 h 1001135"/>
              <a:gd name="connsiteX20" fmla="*/ 152400 w 241300"/>
              <a:gd name="connsiteY20" fmla="*/ 1001135 h 1001135"/>
              <a:gd name="connsiteX21" fmla="*/ 209550 w 241300"/>
              <a:gd name="connsiteY21" fmla="*/ 842385 h 100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1300" h="1001135">
                <a:moveTo>
                  <a:pt x="241300" y="16885"/>
                </a:moveTo>
                <a:lnTo>
                  <a:pt x="241300" y="16885"/>
                </a:lnTo>
                <a:cubicBezTo>
                  <a:pt x="216563" y="11388"/>
                  <a:pt x="128765" y="-14065"/>
                  <a:pt x="107950" y="10535"/>
                </a:cubicBezTo>
                <a:cubicBezTo>
                  <a:pt x="91486" y="29992"/>
                  <a:pt x="112183" y="61335"/>
                  <a:pt x="114300" y="86735"/>
                </a:cubicBezTo>
                <a:cubicBezTo>
                  <a:pt x="112183" y="105785"/>
                  <a:pt x="115322" y="126192"/>
                  <a:pt x="107950" y="143885"/>
                </a:cubicBezTo>
                <a:cubicBezTo>
                  <a:pt x="103879" y="153654"/>
                  <a:pt x="88159" y="153960"/>
                  <a:pt x="82550" y="162935"/>
                </a:cubicBezTo>
                <a:cubicBezTo>
                  <a:pt x="76830" y="172087"/>
                  <a:pt x="78818" y="184214"/>
                  <a:pt x="76200" y="194685"/>
                </a:cubicBezTo>
                <a:cubicBezTo>
                  <a:pt x="70140" y="218927"/>
                  <a:pt x="68117" y="216046"/>
                  <a:pt x="50800" y="239135"/>
                </a:cubicBezTo>
                <a:cubicBezTo>
                  <a:pt x="48683" y="253952"/>
                  <a:pt x="51719" y="270501"/>
                  <a:pt x="44450" y="283585"/>
                </a:cubicBezTo>
                <a:cubicBezTo>
                  <a:pt x="39853" y="291860"/>
                  <a:pt x="25743" y="289592"/>
                  <a:pt x="19050" y="296285"/>
                </a:cubicBezTo>
                <a:cubicBezTo>
                  <a:pt x="12357" y="302978"/>
                  <a:pt x="10583" y="313218"/>
                  <a:pt x="6350" y="321685"/>
                </a:cubicBezTo>
                <a:cubicBezTo>
                  <a:pt x="4233" y="353435"/>
                  <a:pt x="0" y="385115"/>
                  <a:pt x="0" y="416935"/>
                </a:cubicBezTo>
                <a:cubicBezTo>
                  <a:pt x="0" y="494191"/>
                  <a:pt x="1929" y="496431"/>
                  <a:pt x="12700" y="550285"/>
                </a:cubicBezTo>
                <a:cubicBezTo>
                  <a:pt x="7484" y="597227"/>
                  <a:pt x="-1087" y="613934"/>
                  <a:pt x="19050" y="658235"/>
                </a:cubicBezTo>
                <a:cubicBezTo>
                  <a:pt x="22766" y="666410"/>
                  <a:pt x="32351" y="670386"/>
                  <a:pt x="38100" y="677285"/>
                </a:cubicBezTo>
                <a:cubicBezTo>
                  <a:pt x="42986" y="683148"/>
                  <a:pt x="46567" y="689985"/>
                  <a:pt x="50800" y="696335"/>
                </a:cubicBezTo>
                <a:cubicBezTo>
                  <a:pt x="55033" y="740785"/>
                  <a:pt x="51995" y="786542"/>
                  <a:pt x="63500" y="829685"/>
                </a:cubicBezTo>
                <a:cubicBezTo>
                  <a:pt x="69399" y="851807"/>
                  <a:pt x="88900" y="867785"/>
                  <a:pt x="101600" y="886835"/>
                </a:cubicBezTo>
                <a:cubicBezTo>
                  <a:pt x="121146" y="916154"/>
                  <a:pt x="110373" y="899341"/>
                  <a:pt x="133350" y="937635"/>
                </a:cubicBezTo>
                <a:cubicBezTo>
                  <a:pt x="135467" y="946102"/>
                  <a:pt x="137192" y="954676"/>
                  <a:pt x="139700" y="963035"/>
                </a:cubicBezTo>
                <a:cubicBezTo>
                  <a:pt x="143547" y="975857"/>
                  <a:pt x="152400" y="1001135"/>
                  <a:pt x="152400" y="1001135"/>
                </a:cubicBezTo>
                <a:cubicBezTo>
                  <a:pt x="253727" y="967359"/>
                  <a:pt x="209550" y="1002165"/>
                  <a:pt x="209550" y="842385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CF57516-3DC6-2EF2-B58D-66D8C0B60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Eliminace</a:t>
            </a:r>
            <a:r>
              <a:rPr lang="sk-SK" dirty="0"/>
              <a:t> tepelných </a:t>
            </a:r>
            <a:r>
              <a:rPr lang="sk-SK" dirty="0" err="1"/>
              <a:t>mostů</a:t>
            </a:r>
            <a:r>
              <a:rPr lang="sk-SK" dirty="0"/>
              <a:t> </a:t>
            </a:r>
            <a:br>
              <a:rPr lang="sk-SK" dirty="0"/>
            </a:br>
            <a:r>
              <a:rPr lang="sk-SK" sz="1300" dirty="0"/>
              <a:t>nezateplený </a:t>
            </a:r>
            <a:r>
              <a:rPr lang="sk-SK" sz="1300" dirty="0" err="1"/>
              <a:t>sokl</a:t>
            </a:r>
            <a:endParaRPr lang="sk-SK" sz="1300" dirty="0"/>
          </a:p>
        </p:txBody>
      </p:sp>
    </p:spTree>
    <p:extLst>
      <p:ext uri="{BB962C8B-B14F-4D97-AF65-F5344CB8AC3E}">
        <p14:creationId xmlns:p14="http://schemas.microsoft.com/office/powerpoint/2010/main" val="194861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0D1AEF-0928-4DAF-ACA0-2FB595DD0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845" y="267090"/>
            <a:ext cx="7399850" cy="647923"/>
          </a:xfrm>
        </p:spPr>
        <p:txBody>
          <a:bodyPr/>
          <a:lstStyle/>
          <a:p>
            <a:r>
              <a:rPr lang="cs-CZ" dirty="0" smtClean="0"/>
              <a:t>Osazení oken</a:t>
            </a:r>
            <a:endParaRPr lang="cs-CZ" sz="15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4305-243A-4EF3-8571-1B3CD81F401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F13B4C2-1800-4540-A231-E2B810F048C4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7" name="Picture 8" descr="C:\Pavla\Michal - záloha\Práce\VLASTNÍ\PORSENNA STAVEBNÍ\RD_PETŘÍKOV_BRADOVI\05-realizace\P1110803.JPG">
            <a:extLst>
              <a:ext uri="{FF2B5EF4-FFF2-40B4-BE49-F238E27FC236}">
                <a16:creationId xmlns:a16="http://schemas.microsoft.com/office/drawing/2014/main" id="{AF31206F-63BD-4A51-87BB-EF989E2E1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224" y="3757627"/>
            <a:ext cx="1872517" cy="249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:\Pavla\Michal - záloha\Práce\VLASTNÍ\PORSENNA STAVEBNÍ\RD_PETŘÍKOV_BRADOVI\05-realizace\IMG_1218.JPG">
            <a:extLst>
              <a:ext uri="{FF2B5EF4-FFF2-40B4-BE49-F238E27FC236}">
                <a16:creationId xmlns:a16="http://schemas.microsoft.com/office/drawing/2014/main" id="{ECA8E4F6-73DB-41E5-BB04-FB8CC3AE1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4" b="23279"/>
          <a:stretch>
            <a:fillRect/>
          </a:stretch>
        </p:blipFill>
        <p:spPr bwMode="auto">
          <a:xfrm>
            <a:off x="6835224" y="1345827"/>
            <a:ext cx="1872517" cy="234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r="13879"/>
          <a:stretch/>
        </p:blipFill>
        <p:spPr bwMode="auto">
          <a:xfrm>
            <a:off x="8946167" y="1345826"/>
            <a:ext cx="2936240" cy="490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4">
            <a:extLst>
              <a:ext uri="{FF2B5EF4-FFF2-40B4-BE49-F238E27FC236}">
                <a16:creationId xmlns:a16="http://schemas.microsoft.com/office/drawing/2014/main" id="{F9A95819-D12D-454A-9BE6-56772418AF3E}"/>
              </a:ext>
            </a:extLst>
          </p:cNvPr>
          <p:cNvSpPr txBox="1"/>
          <p:nvPr/>
        </p:nvSpPr>
        <p:spPr>
          <a:xfrm>
            <a:off x="553223" y="1173175"/>
            <a:ext cx="1639049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400" b="1" i="0" u="none" strike="noStrike" kern="1200" cap="none" spc="0" baseline="0" dirty="0">
                <a:solidFill>
                  <a:srgbClr val="000000"/>
                </a:solidFill>
                <a:uFillTx/>
                <a:latin typeface="Ink Free" panose="03080402000500000000" pitchFamily="66" charset="0"/>
                <a:ea typeface="Verdana" pitchFamily="34"/>
              </a:rPr>
              <a:t>U</a:t>
            </a:r>
            <a:r>
              <a:rPr lang="cs-CZ" sz="1400" b="1" baseline="-25000" dirty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W</a:t>
            </a:r>
            <a:r>
              <a:rPr lang="cs-CZ" sz="1400" b="1" i="0" u="none" strike="noStrike" kern="1200" cap="none" spc="0" baseline="0" dirty="0">
                <a:solidFill>
                  <a:srgbClr val="000000"/>
                </a:solidFill>
                <a:uFillTx/>
                <a:latin typeface="Ink Free" panose="03080402000500000000" pitchFamily="66" charset="0"/>
                <a:ea typeface="Verdana" pitchFamily="34"/>
              </a:rPr>
              <a:t> = </a:t>
            </a:r>
            <a:r>
              <a:rPr lang="cs-CZ" sz="1400" b="1" dirty="0" smtClean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0,96</a:t>
            </a:r>
            <a:r>
              <a:rPr lang="cs-CZ" sz="1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Ink Free" panose="03080402000500000000" pitchFamily="66" charset="0"/>
                <a:ea typeface="Verdana" pitchFamily="34"/>
              </a:rPr>
              <a:t> </a:t>
            </a:r>
            <a:r>
              <a:rPr lang="cs-CZ" sz="1050" b="1" i="0" u="none" strike="noStrike" kern="1200" cap="none" spc="0" baseline="0" dirty="0">
                <a:solidFill>
                  <a:srgbClr val="000000"/>
                </a:solidFill>
                <a:uFillTx/>
                <a:latin typeface="Ink Free" panose="03080402000500000000" pitchFamily="66" charset="0"/>
                <a:ea typeface="Verdana" pitchFamily="34"/>
              </a:rPr>
              <a:t>W/m</a:t>
            </a:r>
            <a:r>
              <a:rPr lang="cs-CZ" sz="1050" b="1" i="0" u="none" strike="noStrike" kern="1200" cap="none" spc="0" baseline="30000" dirty="0">
                <a:solidFill>
                  <a:srgbClr val="000000"/>
                </a:solidFill>
                <a:uFillTx/>
                <a:latin typeface="Ink Free" panose="03080402000500000000" pitchFamily="66" charset="0"/>
                <a:ea typeface="Verdana" pitchFamily="34"/>
              </a:rPr>
              <a:t>2</a:t>
            </a:r>
            <a:r>
              <a:rPr lang="cs-CZ" sz="1050" b="1" i="0" u="none" strike="noStrike" kern="1200" cap="none" spc="0" baseline="0" dirty="0">
                <a:solidFill>
                  <a:srgbClr val="000000"/>
                </a:solidFill>
                <a:uFillTx/>
                <a:latin typeface="Ink Free" panose="03080402000500000000" pitchFamily="66" charset="0"/>
                <a:ea typeface="Verdana" pitchFamily="34"/>
              </a:rPr>
              <a:t>.K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400" b="1" dirty="0" smtClean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+ 20</a:t>
            </a:r>
            <a:r>
              <a:rPr lang="cs-CZ" sz="1400" b="1" dirty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%</a:t>
            </a:r>
            <a:endParaRPr lang="cs-CZ" sz="1400" b="1" i="0" u="none" strike="noStrike" kern="1200" cap="none" spc="0" baseline="0" dirty="0">
              <a:solidFill>
                <a:srgbClr val="000000"/>
              </a:solidFill>
              <a:uFillTx/>
              <a:latin typeface="Ink Free" panose="03080402000500000000" pitchFamily="66" charset="0"/>
              <a:ea typeface="Verdana" pitchFamily="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524F43-5C0F-CBBB-7C37-C7C464CAA4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92" r="50301" b="51142"/>
          <a:stretch/>
        </p:blipFill>
        <p:spPr>
          <a:xfrm>
            <a:off x="43889" y="1642806"/>
            <a:ext cx="2848694" cy="1786194"/>
          </a:xfrm>
          <a:prstGeom prst="rect">
            <a:avLst/>
          </a:prstGeom>
        </p:spPr>
      </p:pic>
      <p:pic>
        <p:nvPicPr>
          <p:cNvPr id="11" name="Picture 10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F6FB1D6-0E04-6DE0-0973-B2162BD89A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13" t="30253" r="26216" b="16455"/>
          <a:stretch/>
        </p:blipFill>
        <p:spPr>
          <a:xfrm>
            <a:off x="3245834" y="2633185"/>
            <a:ext cx="3596641" cy="26924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3AE7EE-378F-D8F4-325D-4873CED34A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9" t="49018" r="48482" b="9416"/>
          <a:stretch/>
        </p:blipFill>
        <p:spPr>
          <a:xfrm>
            <a:off x="240779" y="4006542"/>
            <a:ext cx="2848694" cy="1786194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78DCD247-7CE0-3639-AB1D-2A173B13760C}"/>
              </a:ext>
            </a:extLst>
          </p:cNvPr>
          <p:cNvSpPr txBox="1"/>
          <p:nvPr/>
        </p:nvSpPr>
        <p:spPr>
          <a:xfrm>
            <a:off x="533334" y="3590499"/>
            <a:ext cx="1694467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400" b="1" i="0" u="none" strike="noStrike" kern="1200" cap="none" spc="0" baseline="0" dirty="0">
                <a:solidFill>
                  <a:srgbClr val="000000"/>
                </a:solidFill>
                <a:uFillTx/>
                <a:latin typeface="Ink Free" panose="03080402000500000000" pitchFamily="66" charset="0"/>
                <a:ea typeface="Verdana" pitchFamily="34"/>
              </a:rPr>
              <a:t>U</a:t>
            </a:r>
            <a:r>
              <a:rPr lang="cs-CZ" sz="1400" b="1" baseline="-25000" dirty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W</a:t>
            </a:r>
            <a:r>
              <a:rPr lang="cs-CZ" sz="1400" b="1" i="0" u="none" strike="noStrike" kern="1200" cap="none" spc="0" baseline="0" dirty="0">
                <a:solidFill>
                  <a:srgbClr val="000000"/>
                </a:solidFill>
                <a:uFillTx/>
                <a:latin typeface="Ink Free" panose="03080402000500000000" pitchFamily="66" charset="0"/>
                <a:ea typeface="Verdana" pitchFamily="34"/>
              </a:rPr>
              <a:t> = </a:t>
            </a:r>
            <a:r>
              <a:rPr lang="cs-CZ" sz="1400" b="1" dirty="0" smtClean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0.84</a:t>
            </a:r>
            <a:r>
              <a:rPr lang="cs-CZ" sz="1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Ink Free" panose="03080402000500000000" pitchFamily="66" charset="0"/>
                <a:ea typeface="Verdana" pitchFamily="34"/>
              </a:rPr>
              <a:t> </a:t>
            </a:r>
            <a:r>
              <a:rPr lang="cs-CZ" sz="1050" b="1" i="0" u="none" strike="noStrike" kern="1200" cap="none" spc="0" baseline="0" dirty="0">
                <a:solidFill>
                  <a:srgbClr val="000000"/>
                </a:solidFill>
                <a:uFillTx/>
                <a:latin typeface="Ink Free" panose="03080402000500000000" pitchFamily="66" charset="0"/>
                <a:ea typeface="Verdana" pitchFamily="34"/>
              </a:rPr>
              <a:t>W/m</a:t>
            </a:r>
            <a:r>
              <a:rPr lang="cs-CZ" sz="1050" b="1" i="0" u="none" strike="noStrike" kern="1200" cap="none" spc="0" baseline="30000" dirty="0">
                <a:solidFill>
                  <a:srgbClr val="000000"/>
                </a:solidFill>
                <a:uFillTx/>
                <a:latin typeface="Ink Free" panose="03080402000500000000" pitchFamily="66" charset="0"/>
                <a:ea typeface="Verdana" pitchFamily="34"/>
              </a:rPr>
              <a:t>2</a:t>
            </a:r>
            <a:r>
              <a:rPr lang="cs-CZ" sz="1050" b="1" i="0" u="none" strike="noStrike" kern="1200" cap="none" spc="0" baseline="0" dirty="0">
                <a:solidFill>
                  <a:srgbClr val="000000"/>
                </a:solidFill>
                <a:uFillTx/>
                <a:latin typeface="Ink Free" panose="03080402000500000000" pitchFamily="66" charset="0"/>
                <a:ea typeface="Verdana" pitchFamily="34"/>
              </a:rPr>
              <a:t>.K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400" b="1" dirty="0" smtClean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+ 5</a:t>
            </a:r>
            <a:r>
              <a:rPr lang="cs-CZ" sz="1400" b="1" dirty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%</a:t>
            </a:r>
            <a:endParaRPr lang="cs-CZ" sz="1400" b="1" i="0" strike="noStrike" kern="1200" cap="none" spc="0" baseline="0" dirty="0">
              <a:solidFill>
                <a:srgbClr val="000000"/>
              </a:solidFill>
              <a:uFillTx/>
              <a:latin typeface="Ink Free" panose="03080402000500000000" pitchFamily="66" charset="0"/>
              <a:ea typeface="Verdana" pitchFamily="34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D2F26880-67B7-B0D6-E99F-C9853C9E4D59}"/>
              </a:ext>
            </a:extLst>
          </p:cNvPr>
          <p:cNvSpPr txBox="1"/>
          <p:nvPr/>
        </p:nvSpPr>
        <p:spPr>
          <a:xfrm>
            <a:off x="3089473" y="2058849"/>
            <a:ext cx="2593915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1" dirty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U</a:t>
            </a:r>
            <a:r>
              <a:rPr lang="cs-CZ" b="1" baseline="-25000" dirty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W</a:t>
            </a:r>
            <a:r>
              <a:rPr lang="cs-CZ" b="1" dirty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 = </a:t>
            </a:r>
            <a:r>
              <a:rPr lang="cs-CZ" b="1" dirty="0" smtClean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0.76 </a:t>
            </a:r>
            <a:r>
              <a:rPr lang="cs-CZ" sz="1050" b="1" dirty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W/m</a:t>
            </a:r>
            <a:r>
              <a:rPr lang="cs-CZ" sz="1050" b="1" baseline="30000" dirty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2</a:t>
            </a:r>
            <a:r>
              <a:rPr lang="cs-CZ" sz="1050" b="1" dirty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.K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1" dirty="0" smtClean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- 5</a:t>
            </a:r>
            <a:r>
              <a:rPr lang="cs-CZ" b="1" dirty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%</a:t>
            </a:r>
            <a:endParaRPr lang="cs-CZ" b="1" i="0" u="none" strike="noStrike" kern="1200" cap="none" spc="0" baseline="0" dirty="0">
              <a:solidFill>
                <a:srgbClr val="000000"/>
              </a:solidFill>
              <a:uFillTx/>
              <a:latin typeface="Ink Free" panose="03080402000500000000" pitchFamily="66" charset="0"/>
              <a:ea typeface="Verdana" pitchFamily="34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D2F26880-67B7-B0D6-E99F-C9853C9E4D59}"/>
              </a:ext>
            </a:extLst>
          </p:cNvPr>
          <p:cNvSpPr txBox="1"/>
          <p:nvPr/>
        </p:nvSpPr>
        <p:spPr>
          <a:xfrm>
            <a:off x="3159818" y="1234730"/>
            <a:ext cx="2593915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dirty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U</a:t>
            </a:r>
            <a:r>
              <a:rPr lang="cs-CZ" sz="2400" b="1" baseline="-25000" dirty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W</a:t>
            </a:r>
            <a:r>
              <a:rPr lang="cs-CZ" sz="2400" b="1" dirty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 = 0.80 </a:t>
            </a:r>
            <a:r>
              <a:rPr lang="cs-CZ" sz="2400" b="1" dirty="0" smtClean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W/m</a:t>
            </a:r>
            <a:r>
              <a:rPr lang="cs-CZ" sz="2400" b="1" baseline="30000" dirty="0" smtClean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2</a:t>
            </a:r>
            <a:r>
              <a:rPr lang="cs-CZ" sz="2400" b="1" dirty="0" smtClean="0">
                <a:solidFill>
                  <a:srgbClr val="000000"/>
                </a:solidFill>
                <a:latin typeface="Ink Free" panose="03080402000500000000" pitchFamily="66" charset="0"/>
                <a:ea typeface="Verdana" pitchFamily="34"/>
              </a:rPr>
              <a:t>.K</a:t>
            </a:r>
            <a:endParaRPr lang="cs-CZ" sz="2400" b="1" dirty="0">
              <a:solidFill>
                <a:srgbClr val="000000"/>
              </a:solidFill>
              <a:latin typeface="Ink Free" panose="03080402000500000000" pitchFamily="66" charset="0"/>
              <a:ea typeface="Verdana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81304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60774A5C-4A35-4D07-A974-C38A21E4E4F8}"/>
              </a:ext>
            </a:extLst>
          </p:cNvPr>
          <p:cNvSpPr txBox="1">
            <a:spLocks/>
          </p:cNvSpPr>
          <p:nvPr/>
        </p:nvSpPr>
        <p:spPr>
          <a:xfrm>
            <a:off x="2699282" y="211603"/>
            <a:ext cx="7399850" cy="647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C8341"/>
                </a:solidFill>
                <a:latin typeface="+mn-lt"/>
                <a:ea typeface="Verdana" charset="0"/>
                <a:cs typeface="Verdana" charset="0"/>
              </a:defRPr>
            </a:lvl1pPr>
          </a:lstStyle>
          <a:p>
            <a:r>
              <a:rPr lang="cs-CZ" b="0" dirty="0">
                <a:solidFill>
                  <a:schemeClr val="tx1"/>
                </a:solidFill>
                <a:latin typeface="Helvetica Neue" panose="02000503040000020004" pitchFamily="50" charset="-52"/>
              </a:rPr>
              <a:t>Řízené větrání s rekuperací </a:t>
            </a:r>
            <a:r>
              <a:rPr lang="cs-CZ" b="0" dirty="0" smtClean="0">
                <a:solidFill>
                  <a:schemeClr val="tx1"/>
                </a:solidFill>
                <a:latin typeface="Helvetica Neue" panose="02000503040000020004" pitchFamily="50" charset="-52"/>
              </a:rPr>
              <a:t>tepla</a:t>
            </a:r>
            <a:endParaRPr lang="cs-CZ" b="0" dirty="0">
              <a:solidFill>
                <a:schemeClr val="tx1"/>
              </a:solidFill>
              <a:latin typeface="Helvetica Neue" panose="02000503040000020004" pitchFamily="50" charset="-52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783" y="981025"/>
            <a:ext cx="3084403" cy="166557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8748715" y="2642756"/>
            <a:ext cx="100700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zdroj</a:t>
            </a:r>
            <a:r>
              <a:rPr lang="cs-CZ" sz="1000" dirty="0" smtClean="0"/>
              <a:t>: MELTEM</a:t>
            </a:r>
            <a:endParaRPr lang="cs-CZ" sz="1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1992" r="8745"/>
          <a:stretch/>
        </p:blipFill>
        <p:spPr>
          <a:xfrm>
            <a:off x="8930068" y="4644675"/>
            <a:ext cx="1789818" cy="171148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r="25699"/>
          <a:stretch/>
        </p:blipFill>
        <p:spPr>
          <a:xfrm>
            <a:off x="6854721" y="3050035"/>
            <a:ext cx="1690574" cy="170647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007" y="984424"/>
            <a:ext cx="638175" cy="6381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5298" y="3182217"/>
            <a:ext cx="485775" cy="39052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0772" y="4130325"/>
            <a:ext cx="561975" cy="51435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2340" y="5081368"/>
            <a:ext cx="916375" cy="1129657"/>
          </a:xfrm>
          <a:prstGeom prst="rect">
            <a:avLst/>
          </a:prstGeom>
        </p:spPr>
      </p:pic>
      <p:sp>
        <p:nvSpPr>
          <p:cNvPr id="19" name="Obdélník 18"/>
          <p:cNvSpPr/>
          <p:nvPr/>
        </p:nvSpPr>
        <p:spPr>
          <a:xfrm>
            <a:off x="6801073" y="4706669"/>
            <a:ext cx="8499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zdroj</a:t>
            </a:r>
            <a:r>
              <a:rPr lang="cs-CZ" sz="1000" dirty="0" smtClean="0"/>
              <a:t>: ATREA</a:t>
            </a:r>
            <a:endParaRPr lang="cs-CZ" sz="1000" dirty="0"/>
          </a:p>
        </p:txBody>
      </p:sp>
      <p:sp>
        <p:nvSpPr>
          <p:cNvPr id="20" name="Obdélník 19"/>
          <p:cNvSpPr/>
          <p:nvPr/>
        </p:nvSpPr>
        <p:spPr>
          <a:xfrm>
            <a:off x="9874605" y="6356164"/>
            <a:ext cx="8499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zdroj</a:t>
            </a:r>
            <a:r>
              <a:rPr lang="cs-CZ" sz="1000" dirty="0" smtClean="0"/>
              <a:t>: ATREA</a:t>
            </a:r>
            <a:endParaRPr lang="cs-CZ" sz="1000" dirty="0"/>
          </a:p>
        </p:txBody>
      </p:sp>
      <p:grpSp>
        <p:nvGrpSpPr>
          <p:cNvPr id="2" name="Skupina 1"/>
          <p:cNvGrpSpPr/>
          <p:nvPr/>
        </p:nvGrpSpPr>
        <p:grpSpPr>
          <a:xfrm>
            <a:off x="663407" y="211603"/>
            <a:ext cx="5152600" cy="6529408"/>
            <a:chOff x="5658417" y="122724"/>
            <a:chExt cx="5152600" cy="6529408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8417" y="122724"/>
              <a:ext cx="5152600" cy="6529408"/>
            </a:xfrm>
            <a:prstGeom prst="rect">
              <a:avLst/>
            </a:prstGeom>
          </p:spPr>
        </p:pic>
        <p:sp>
          <p:nvSpPr>
            <p:cNvPr id="16" name="Obdélník 15"/>
            <p:cNvSpPr/>
            <p:nvPr/>
          </p:nvSpPr>
          <p:spPr>
            <a:xfrm>
              <a:off x="7936395" y="1634892"/>
              <a:ext cx="7665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smtClean="0">
                  <a:latin typeface="Ink Free" panose="03080402000500000000" pitchFamily="66" charset="0"/>
                </a:rPr>
                <a:t>lokální</a:t>
              </a:r>
              <a:endParaRPr lang="cs-CZ" dirty="0">
                <a:latin typeface="Ink Free" panose="03080402000500000000" pitchFamily="66" charset="0"/>
              </a:endParaRPr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7721545" y="2906263"/>
              <a:ext cx="14494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err="1" smtClean="0">
                  <a:latin typeface="Ink Free" panose="03080402000500000000" pitchFamily="66" charset="0"/>
                </a:rPr>
                <a:t>semicentrální</a:t>
              </a:r>
              <a:endParaRPr lang="cs-CZ" dirty="0">
                <a:latin typeface="Ink Free" panose="03080402000500000000" pitchFamily="66" charset="0"/>
              </a:endParaRPr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7435933" y="5689802"/>
              <a:ext cx="10166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smtClean="0">
                  <a:latin typeface="Ink Free" panose="03080402000500000000" pitchFamily="66" charset="0"/>
                </a:rPr>
                <a:t>centrální</a:t>
              </a:r>
              <a:endParaRPr lang="cs-CZ" dirty="0">
                <a:latin typeface="Ink Free" panose="03080402000500000000" pitchFamily="66" charset="0"/>
              </a:endParaRPr>
            </a:p>
          </p:txBody>
        </p:sp>
      </p:grpSp>
      <p:pic>
        <p:nvPicPr>
          <p:cNvPr id="2050" name="Picture 2" descr="Motoricky ovládaný větrací systém zajišťuje plynulou výměnu vzduchu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420" y="1039784"/>
            <a:ext cx="1581829" cy="158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08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ED8E62-1F4D-45A3-87DF-1D3E37415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056" y="234267"/>
            <a:ext cx="7399850" cy="647923"/>
          </a:xfrm>
        </p:spPr>
        <p:txBody>
          <a:bodyPr/>
          <a:lstStyle/>
          <a:p>
            <a:r>
              <a:rPr lang="cs-CZ">
                <a:latin typeface="+mn-lt"/>
              </a:rPr>
              <a:t>Optimalizovaná spotřeba energie v budovách</a:t>
            </a:r>
            <a:endParaRPr lang="cs-CZ" sz="1500" b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84B32-089E-4F9E-93E4-C6B43B9AF9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F13B4C2-1800-4540-A231-E2B810F048C4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923644" y="553147"/>
            <a:ext cx="2252244" cy="323165"/>
          </a:xfrm>
          <a:custGeom>
            <a:avLst/>
            <a:gdLst>
              <a:gd name="connsiteX0" fmla="*/ 0 w 2252244"/>
              <a:gd name="connsiteY0" fmla="*/ 0 h 323165"/>
              <a:gd name="connsiteX1" fmla="*/ 540539 w 2252244"/>
              <a:gd name="connsiteY1" fmla="*/ 0 h 323165"/>
              <a:gd name="connsiteX2" fmla="*/ 1036032 w 2252244"/>
              <a:gd name="connsiteY2" fmla="*/ 0 h 323165"/>
              <a:gd name="connsiteX3" fmla="*/ 1644138 w 2252244"/>
              <a:gd name="connsiteY3" fmla="*/ 0 h 323165"/>
              <a:gd name="connsiteX4" fmla="*/ 2252244 w 2252244"/>
              <a:gd name="connsiteY4" fmla="*/ 0 h 323165"/>
              <a:gd name="connsiteX5" fmla="*/ 2252244 w 2252244"/>
              <a:gd name="connsiteY5" fmla="*/ 323165 h 323165"/>
              <a:gd name="connsiteX6" fmla="*/ 1666661 w 2252244"/>
              <a:gd name="connsiteY6" fmla="*/ 323165 h 323165"/>
              <a:gd name="connsiteX7" fmla="*/ 1171167 w 2252244"/>
              <a:gd name="connsiteY7" fmla="*/ 323165 h 323165"/>
              <a:gd name="connsiteX8" fmla="*/ 585583 w 2252244"/>
              <a:gd name="connsiteY8" fmla="*/ 323165 h 323165"/>
              <a:gd name="connsiteX9" fmla="*/ 0 w 2252244"/>
              <a:gd name="connsiteY9" fmla="*/ 323165 h 323165"/>
              <a:gd name="connsiteX10" fmla="*/ 0 w 2252244"/>
              <a:gd name="connsiteY10" fmla="*/ 0 h 323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52244" h="323165" fill="none" extrusionOk="0">
                <a:moveTo>
                  <a:pt x="0" y="0"/>
                </a:moveTo>
                <a:cubicBezTo>
                  <a:pt x="108126" y="-47500"/>
                  <a:pt x="344406" y="11502"/>
                  <a:pt x="540539" y="0"/>
                </a:cubicBezTo>
                <a:cubicBezTo>
                  <a:pt x="736672" y="-11502"/>
                  <a:pt x="852036" y="49199"/>
                  <a:pt x="1036032" y="0"/>
                </a:cubicBezTo>
                <a:cubicBezTo>
                  <a:pt x="1220028" y="-49199"/>
                  <a:pt x="1407775" y="597"/>
                  <a:pt x="1644138" y="0"/>
                </a:cubicBezTo>
                <a:cubicBezTo>
                  <a:pt x="1880501" y="-597"/>
                  <a:pt x="2066968" y="51966"/>
                  <a:pt x="2252244" y="0"/>
                </a:cubicBezTo>
                <a:cubicBezTo>
                  <a:pt x="2257115" y="78653"/>
                  <a:pt x="2240999" y="186716"/>
                  <a:pt x="2252244" y="323165"/>
                </a:cubicBezTo>
                <a:cubicBezTo>
                  <a:pt x="2037707" y="332205"/>
                  <a:pt x="1926055" y="294431"/>
                  <a:pt x="1666661" y="323165"/>
                </a:cubicBezTo>
                <a:cubicBezTo>
                  <a:pt x="1407267" y="351899"/>
                  <a:pt x="1362476" y="320992"/>
                  <a:pt x="1171167" y="323165"/>
                </a:cubicBezTo>
                <a:cubicBezTo>
                  <a:pt x="979858" y="325338"/>
                  <a:pt x="867998" y="260320"/>
                  <a:pt x="585583" y="323165"/>
                </a:cubicBezTo>
                <a:cubicBezTo>
                  <a:pt x="303168" y="386010"/>
                  <a:pt x="167503" y="313156"/>
                  <a:pt x="0" y="323165"/>
                </a:cubicBezTo>
                <a:cubicBezTo>
                  <a:pt x="-21948" y="237743"/>
                  <a:pt x="29531" y="87243"/>
                  <a:pt x="0" y="0"/>
                </a:cubicBezTo>
                <a:close/>
              </a:path>
              <a:path w="2252244" h="323165" stroke="0" extrusionOk="0">
                <a:moveTo>
                  <a:pt x="0" y="0"/>
                </a:moveTo>
                <a:cubicBezTo>
                  <a:pt x="134822" y="-53253"/>
                  <a:pt x="421391" y="56717"/>
                  <a:pt x="585583" y="0"/>
                </a:cubicBezTo>
                <a:cubicBezTo>
                  <a:pt x="749775" y="-56717"/>
                  <a:pt x="916246" y="11697"/>
                  <a:pt x="1103600" y="0"/>
                </a:cubicBezTo>
                <a:cubicBezTo>
                  <a:pt x="1290954" y="-11697"/>
                  <a:pt x="1557438" y="56818"/>
                  <a:pt x="1711705" y="0"/>
                </a:cubicBezTo>
                <a:cubicBezTo>
                  <a:pt x="1865973" y="-56818"/>
                  <a:pt x="2076954" y="25863"/>
                  <a:pt x="2252244" y="0"/>
                </a:cubicBezTo>
                <a:cubicBezTo>
                  <a:pt x="2285298" y="109443"/>
                  <a:pt x="2243180" y="239330"/>
                  <a:pt x="2252244" y="323165"/>
                </a:cubicBezTo>
                <a:cubicBezTo>
                  <a:pt x="2052674" y="343929"/>
                  <a:pt x="1967649" y="292346"/>
                  <a:pt x="1711705" y="323165"/>
                </a:cubicBezTo>
                <a:cubicBezTo>
                  <a:pt x="1455761" y="353984"/>
                  <a:pt x="1390478" y="283145"/>
                  <a:pt x="1171167" y="323165"/>
                </a:cubicBezTo>
                <a:cubicBezTo>
                  <a:pt x="951856" y="363185"/>
                  <a:pt x="824994" y="300465"/>
                  <a:pt x="675673" y="323165"/>
                </a:cubicBezTo>
                <a:cubicBezTo>
                  <a:pt x="526352" y="345865"/>
                  <a:pt x="335721" y="300324"/>
                  <a:pt x="0" y="323165"/>
                </a:cubicBezTo>
                <a:cubicBezTo>
                  <a:pt x="-18960" y="209643"/>
                  <a:pt x="6136" y="73553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="" xmlns:ask="http://schemas.microsoft.com/office/drawing/2018/sketchyshapes" sd="1557561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cs-CZ" sz="1500" b="1">
                <a:ln w="0"/>
                <a:latin typeface="Ink Free" panose="03080402000500000000" pitchFamily="66" charset="0"/>
              </a:rPr>
              <a:t>Před renovací</a:t>
            </a:r>
            <a:endParaRPr lang="cs-CZ" sz="1500" b="1">
              <a:latin typeface="Ink Free" panose="03080402000500000000" pitchFamily="66" charset="0"/>
            </a:endParaRPr>
          </a:p>
        </p:txBody>
      </p:sp>
      <p:sp>
        <p:nvSpPr>
          <p:cNvPr id="6" name="Obdélník 8">
            <a:extLst>
              <a:ext uri="{FF2B5EF4-FFF2-40B4-BE49-F238E27FC236}">
                <a16:creationId xmlns:a16="http://schemas.microsoft.com/office/drawing/2014/main" id="{B2F460F9-7091-B385-B12F-A02830515F92}"/>
              </a:ext>
            </a:extLst>
          </p:cNvPr>
          <p:cNvSpPr/>
          <p:nvPr/>
        </p:nvSpPr>
        <p:spPr>
          <a:xfrm>
            <a:off x="5780827" y="1231775"/>
            <a:ext cx="3340979" cy="4001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cs-CZ" sz="2000" b="1">
                <a:ln w="0"/>
                <a:latin typeface="Ink Free"/>
              </a:rPr>
              <a:t>Spotřeba energie v budovách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36463F-D6A4-9854-691D-BFE95390AA67}"/>
              </a:ext>
            </a:extLst>
          </p:cNvPr>
          <p:cNvGrpSpPr/>
          <p:nvPr/>
        </p:nvGrpSpPr>
        <p:grpSpPr>
          <a:xfrm>
            <a:off x="4059598" y="1765240"/>
            <a:ext cx="8132402" cy="4293592"/>
            <a:chOff x="1470833" y="1867218"/>
            <a:chExt cx="8132402" cy="42935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719C723-6266-3E9D-A05A-6C5CAADC3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416" t="16614" r="13416"/>
            <a:stretch/>
          </p:blipFill>
          <p:spPr>
            <a:xfrm>
              <a:off x="2246347" y="2007398"/>
              <a:ext cx="4861102" cy="4153412"/>
            </a:xfrm>
            <a:prstGeom prst="rect">
              <a:avLst/>
            </a:prstGeom>
          </p:spPr>
        </p:pic>
        <p:pic>
          <p:nvPicPr>
            <p:cNvPr id="31" name="Picture 30" descr="Logo&#10;&#10;Description automatically generated">
              <a:extLst>
                <a:ext uri="{FF2B5EF4-FFF2-40B4-BE49-F238E27FC236}">
                  <a16:creationId xmlns:a16="http://schemas.microsoft.com/office/drawing/2014/main" id="{7D1462F3-4CB0-E0B0-5026-2E45E66536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948" r="23016"/>
            <a:stretch/>
          </p:blipFill>
          <p:spPr>
            <a:xfrm>
              <a:off x="1470833" y="3132102"/>
              <a:ext cx="844459" cy="1175639"/>
            </a:xfrm>
            <a:prstGeom prst="rect">
              <a:avLst/>
            </a:prstGeom>
          </p:spPr>
        </p:pic>
        <p:pic>
          <p:nvPicPr>
            <p:cNvPr id="32" name="Picture 31" descr="A picture containing indoor, night sky&#10;&#10;Description automatically generated">
              <a:extLst>
                <a:ext uri="{FF2B5EF4-FFF2-40B4-BE49-F238E27FC236}">
                  <a16:creationId xmlns:a16="http://schemas.microsoft.com/office/drawing/2014/main" id="{4334100C-25C2-CBAA-9AD3-18B52EC33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913" r="28117"/>
            <a:stretch/>
          </p:blipFill>
          <p:spPr>
            <a:xfrm>
              <a:off x="2022314" y="4871631"/>
              <a:ext cx="1169748" cy="1230854"/>
            </a:xfrm>
            <a:prstGeom prst="rect">
              <a:avLst/>
            </a:prstGeom>
          </p:spPr>
        </p:pic>
        <p:pic>
          <p:nvPicPr>
            <p:cNvPr id="35" name="Picture 34" descr="A picture containing window, picture frame&#10;&#10;Description automatically generated">
              <a:extLst>
                <a:ext uri="{FF2B5EF4-FFF2-40B4-BE49-F238E27FC236}">
                  <a16:creationId xmlns:a16="http://schemas.microsoft.com/office/drawing/2014/main" id="{F3450011-0CD0-DC88-A347-98160F4EA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85490" y="3587041"/>
              <a:ext cx="3817745" cy="2127897"/>
            </a:xfrm>
            <a:prstGeom prst="rect">
              <a:avLst/>
            </a:prstGeom>
          </p:spPr>
        </p:pic>
        <p:pic>
          <p:nvPicPr>
            <p:cNvPr id="36" name="Picture 35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05274FD9-796D-C50B-003B-A75E72967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1982"/>
            <a:stretch/>
          </p:blipFill>
          <p:spPr>
            <a:xfrm>
              <a:off x="1598582" y="1867218"/>
              <a:ext cx="1156087" cy="1110635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A635529F-14ED-467D-79BF-A23A5958428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 l="8737" r="8737"/>
          <a:stretch/>
        </p:blipFill>
        <p:spPr>
          <a:xfrm>
            <a:off x="-54940" y="229557"/>
            <a:ext cx="3082776" cy="28005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1FC8D5-6577-F3D0-859D-1C10D8A8C6FB}"/>
              </a:ext>
            </a:extLst>
          </p:cNvPr>
          <p:cNvSpPr txBox="1"/>
          <p:nvPr/>
        </p:nvSpPr>
        <p:spPr>
          <a:xfrm>
            <a:off x="7751506" y="3275881"/>
            <a:ext cx="6277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chemeClr val="bg1"/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45%</a:t>
            </a:r>
            <a:endParaRPr lang="cs-CZ" sz="1500" dirty="0">
              <a:solidFill>
                <a:schemeClr val="bg1"/>
              </a:solidFill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3F020-85A5-E6F0-2955-887270CC9FBA}"/>
              </a:ext>
            </a:extLst>
          </p:cNvPr>
          <p:cNvSpPr txBox="1"/>
          <p:nvPr/>
        </p:nvSpPr>
        <p:spPr>
          <a:xfrm>
            <a:off x="1330741" y="1744766"/>
            <a:ext cx="6277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>
                <a:solidFill>
                  <a:schemeClr val="bg1"/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80%</a:t>
            </a:r>
            <a:endParaRPr lang="cs-CZ" sz="1500">
              <a:solidFill>
                <a:schemeClr val="bg1"/>
              </a:solidFill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88276F21-4710-F140-9D0A-EF8FFC2CFA7E}"/>
                  </a:ext>
                </a:extLst>
              </p14:cNvPr>
              <p14:cNvContentPartPr/>
              <p14:nvPr/>
            </p14:nvContentPartPr>
            <p14:xfrm>
              <a:off x="8920965" y="3378006"/>
              <a:ext cx="849240" cy="44208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88276F21-4710-F140-9D0A-EF8FFC2CFA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10525" y="3367566"/>
                <a:ext cx="869400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2247F4B3-B86D-1F77-4E54-B553DE42286F}"/>
                  </a:ext>
                </a:extLst>
              </p14:cNvPr>
              <p14:cNvContentPartPr/>
              <p14:nvPr/>
            </p14:nvContentPartPr>
            <p14:xfrm>
              <a:off x="5587725" y="2289006"/>
              <a:ext cx="816840" cy="21456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2247F4B3-B86D-1F77-4E54-B553DE42286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80165" y="2281446"/>
                <a:ext cx="83196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D4A6A36A-B1C6-F6F3-481C-99054220AC94}"/>
                  </a:ext>
                </a:extLst>
              </p14:cNvPr>
              <p14:cNvContentPartPr/>
              <p14:nvPr/>
            </p14:nvContentPartPr>
            <p14:xfrm>
              <a:off x="5071125" y="3326526"/>
              <a:ext cx="844920" cy="22320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D4A6A36A-B1C6-F6F3-481C-99054220AC9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63565" y="3318978"/>
                <a:ext cx="860040" cy="2382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6DC93AC-87DA-1F23-2295-B2E2CB00B0CF}"/>
                  </a:ext>
                </a:extLst>
              </p14:cNvPr>
              <p14:cNvContentPartPr/>
              <p14:nvPr/>
            </p14:nvContentPartPr>
            <p14:xfrm>
              <a:off x="5594205" y="4531086"/>
              <a:ext cx="630720" cy="4586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6DC93AC-87DA-1F23-2295-B2E2CB00B0C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6641" y="4523526"/>
                <a:ext cx="645849" cy="47376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2">
            <a:extLst>
              <a:ext uri="{FF2B5EF4-FFF2-40B4-BE49-F238E27FC236}">
                <a16:creationId xmlns:a16="http://schemas.microsoft.com/office/drawing/2014/main" id="{6427DF2F-317A-45D4-6B0F-611AC6E67C2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75508" b="22265"/>
          <a:stretch/>
        </p:blipFill>
        <p:spPr>
          <a:xfrm>
            <a:off x="2360415" y="1664981"/>
            <a:ext cx="642704" cy="853601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BA1FC8D5-6577-F3D0-859D-1C10D8A8C6FB}"/>
              </a:ext>
            </a:extLst>
          </p:cNvPr>
          <p:cNvSpPr txBox="1"/>
          <p:nvPr/>
        </p:nvSpPr>
        <p:spPr>
          <a:xfrm>
            <a:off x="6637926" y="3995905"/>
            <a:ext cx="6277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 smtClean="0">
                <a:solidFill>
                  <a:schemeClr val="bg1"/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30%</a:t>
            </a:r>
            <a:endParaRPr lang="cs-CZ" sz="1500" dirty="0">
              <a:solidFill>
                <a:schemeClr val="bg1"/>
              </a:solidFill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BA1FC8D5-6577-F3D0-859D-1C10D8A8C6FB}"/>
              </a:ext>
            </a:extLst>
          </p:cNvPr>
          <p:cNvSpPr txBox="1"/>
          <p:nvPr/>
        </p:nvSpPr>
        <p:spPr>
          <a:xfrm>
            <a:off x="6661250" y="2747269"/>
            <a:ext cx="6277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 smtClean="0">
                <a:solidFill>
                  <a:schemeClr val="bg1"/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20%</a:t>
            </a:r>
            <a:endParaRPr lang="cs-CZ" sz="1500" dirty="0">
              <a:solidFill>
                <a:schemeClr val="bg1"/>
              </a:solidFill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BA1FC8D5-6577-F3D0-859D-1C10D8A8C6FB}"/>
              </a:ext>
            </a:extLst>
          </p:cNvPr>
          <p:cNvSpPr txBox="1"/>
          <p:nvPr/>
        </p:nvSpPr>
        <p:spPr>
          <a:xfrm>
            <a:off x="6083113" y="3202736"/>
            <a:ext cx="6277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 smtClean="0">
                <a:solidFill>
                  <a:schemeClr val="bg1"/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5%</a:t>
            </a:r>
            <a:endParaRPr lang="cs-CZ" sz="1500" dirty="0">
              <a:solidFill>
                <a:schemeClr val="bg1"/>
              </a:solidFill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41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FDB57F-8F31-D54C-B155-E2FFF46C66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0029" y="247156"/>
            <a:ext cx="7399850" cy="647923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Efektivní využití energie</a:t>
            </a:r>
            <a:br>
              <a:rPr lang="cs-CZ" dirty="0"/>
            </a:br>
            <a:r>
              <a:rPr lang="cs-CZ" sz="1500" b="0" dirty="0"/>
              <a:t>Tepelné čerpadlo</a:t>
            </a:r>
            <a:endParaRPr lang="cs-CZ" dirty="0"/>
          </a:p>
        </p:txBody>
      </p:sp>
      <p:pic>
        <p:nvPicPr>
          <p:cNvPr id="5" name="Picture 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5A0B01FE-0748-A4A7-566E-FFC176D46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24" t="11622" r="31848"/>
          <a:stretch/>
        </p:blipFill>
        <p:spPr>
          <a:xfrm>
            <a:off x="1765851" y="1601654"/>
            <a:ext cx="3546643" cy="37768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8093DB-96FB-1283-1C89-8B696B79A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78" r="31359"/>
          <a:stretch/>
        </p:blipFill>
        <p:spPr>
          <a:xfrm>
            <a:off x="7152858" y="1387475"/>
            <a:ext cx="3546643" cy="3940515"/>
          </a:xfrm>
          <a:prstGeom prst="rect">
            <a:avLst/>
          </a:prstGeom>
        </p:spPr>
      </p:pic>
      <p:grpSp>
        <p:nvGrpSpPr>
          <p:cNvPr id="14" name="Skupina 1">
            <a:extLst>
              <a:ext uri="{FF2B5EF4-FFF2-40B4-BE49-F238E27FC236}">
                <a16:creationId xmlns:a16="http://schemas.microsoft.com/office/drawing/2014/main" id="{40B04FFC-D940-2FAD-5F32-E683080B334B}"/>
              </a:ext>
            </a:extLst>
          </p:cNvPr>
          <p:cNvGrpSpPr/>
          <p:nvPr/>
        </p:nvGrpSpPr>
        <p:grpSpPr>
          <a:xfrm>
            <a:off x="2212776" y="5269277"/>
            <a:ext cx="1971827" cy="1400508"/>
            <a:chOff x="4323824" y="2255063"/>
            <a:chExt cx="1203762" cy="851199"/>
          </a:xfrm>
        </p:grpSpPr>
        <p:pic>
          <p:nvPicPr>
            <p:cNvPr id="15" name="Picture 14" descr="Shape, circle&#10;&#10;Description automatically generated">
              <a:extLst>
                <a:ext uri="{FF2B5EF4-FFF2-40B4-BE49-F238E27FC236}">
                  <a16:creationId xmlns:a16="http://schemas.microsoft.com/office/drawing/2014/main" id="{58C2A07A-ED5C-BFEE-37A8-AE59AE8C4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4323824" y="2255063"/>
              <a:ext cx="1203762" cy="85119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ED4524-F1FE-A1CC-F763-D3B779DDE615}"/>
                </a:ext>
              </a:extLst>
            </p:cNvPr>
            <p:cNvSpPr txBox="1"/>
            <p:nvPr/>
          </p:nvSpPr>
          <p:spPr>
            <a:xfrm>
              <a:off x="4425196" y="2455816"/>
              <a:ext cx="1001017" cy="430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 smtClean="0">
                  <a:solidFill>
                    <a:schemeClr val="bg1"/>
                  </a:solidFill>
                  <a:latin typeface="Ink Free" panose="03080402000500000000" pitchFamily="66" charset="0"/>
                </a:rPr>
                <a:t>100 </a:t>
              </a:r>
              <a:r>
                <a:rPr lang="cs-CZ" sz="2000" b="1" dirty="0">
                  <a:solidFill>
                    <a:schemeClr val="bg1"/>
                  </a:solidFill>
                  <a:latin typeface="Ink Free" panose="03080402000500000000" pitchFamily="66" charset="0"/>
                </a:rPr>
                <a:t>kW</a:t>
              </a:r>
            </a:p>
            <a:p>
              <a:pPr algn="ctr"/>
              <a:r>
                <a:rPr lang="cs-CZ" sz="2000" b="1" dirty="0">
                  <a:solidFill>
                    <a:schemeClr val="bg1"/>
                  </a:solidFill>
                  <a:latin typeface="Ink Free" panose="03080402000500000000" pitchFamily="66" charset="0"/>
                </a:rPr>
                <a:t>180%</a:t>
              </a:r>
              <a:endParaRPr lang="cs-CZ" sz="1200" b="1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</p:txBody>
        </p:sp>
      </p:grpSp>
      <p:grpSp>
        <p:nvGrpSpPr>
          <p:cNvPr id="17" name="Skupina 1">
            <a:extLst>
              <a:ext uri="{FF2B5EF4-FFF2-40B4-BE49-F238E27FC236}">
                <a16:creationId xmlns:a16="http://schemas.microsoft.com/office/drawing/2014/main" id="{9A7FFB0A-FE99-48F1-180C-E2CAC2252B6F}"/>
              </a:ext>
            </a:extLst>
          </p:cNvPr>
          <p:cNvGrpSpPr/>
          <p:nvPr/>
        </p:nvGrpSpPr>
        <p:grpSpPr>
          <a:xfrm>
            <a:off x="7728993" y="5269277"/>
            <a:ext cx="1971827" cy="1400508"/>
            <a:chOff x="4323824" y="2255063"/>
            <a:chExt cx="1203762" cy="851199"/>
          </a:xfrm>
        </p:grpSpPr>
        <p:pic>
          <p:nvPicPr>
            <p:cNvPr id="18" name="Picture 17" descr="Shape, circle&#10;&#10;Description automatically generated">
              <a:extLst>
                <a:ext uri="{FF2B5EF4-FFF2-40B4-BE49-F238E27FC236}">
                  <a16:creationId xmlns:a16="http://schemas.microsoft.com/office/drawing/2014/main" id="{EADEBFB2-555A-3800-B8A4-C58A17B63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4323824" y="2255063"/>
              <a:ext cx="1203762" cy="85119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E00853-5970-DF93-4766-7EB6362BD205}"/>
                </a:ext>
              </a:extLst>
            </p:cNvPr>
            <p:cNvSpPr txBox="1"/>
            <p:nvPr/>
          </p:nvSpPr>
          <p:spPr>
            <a:xfrm>
              <a:off x="4425196" y="2449065"/>
              <a:ext cx="1001017" cy="430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 smtClean="0">
                  <a:solidFill>
                    <a:schemeClr val="bg1"/>
                  </a:solidFill>
                  <a:latin typeface="Ink Free" panose="03080402000500000000" pitchFamily="66" charset="0"/>
                </a:rPr>
                <a:t>30 </a:t>
              </a:r>
              <a:r>
                <a:rPr lang="cs-CZ" sz="2000" b="1" dirty="0">
                  <a:solidFill>
                    <a:schemeClr val="bg1"/>
                  </a:solidFill>
                  <a:latin typeface="Ink Free" panose="03080402000500000000" pitchFamily="66" charset="0"/>
                </a:rPr>
                <a:t>kW</a:t>
              </a:r>
            </a:p>
            <a:p>
              <a:pPr algn="ctr"/>
              <a:r>
                <a:rPr lang="cs-CZ" sz="2000" b="1" dirty="0">
                  <a:solidFill>
                    <a:schemeClr val="bg1"/>
                  </a:solidFill>
                  <a:latin typeface="Ink Free" panose="03080402000500000000" pitchFamily="66" charset="0"/>
                </a:rPr>
                <a:t>300%</a:t>
              </a:r>
              <a:endParaRPr lang="cs-CZ" sz="1200" b="1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87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FDB57F-8F31-D54C-B155-E2FFF46C66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33029" y="169339"/>
            <a:ext cx="7399850" cy="647923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Efektivní využití energie</a:t>
            </a:r>
            <a:br>
              <a:rPr lang="cs-CZ" dirty="0"/>
            </a:br>
            <a:r>
              <a:rPr lang="cs-CZ" sz="1500" b="0" dirty="0" err="1" smtClean="0"/>
              <a:t>fotovoltaika</a:t>
            </a:r>
            <a:endParaRPr lang="cs-CZ" dirty="0"/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D8D85913-8CCE-9BE7-4272-178AE239247B}"/>
              </a:ext>
            </a:extLst>
          </p:cNvPr>
          <p:cNvSpPr txBox="1"/>
          <p:nvPr/>
        </p:nvSpPr>
        <p:spPr>
          <a:xfrm>
            <a:off x="4682547" y="1141223"/>
            <a:ext cx="2356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BD 30 </a:t>
            </a:r>
            <a:r>
              <a:rPr lang="cs-CZ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kWp</a:t>
            </a:r>
            <a:endParaRPr lang="cs-CZ" b="1" dirty="0">
              <a:solidFill>
                <a:schemeClr val="tx1">
                  <a:lumMod val="65000"/>
                  <a:lumOff val="35000"/>
                </a:schemeClr>
              </a:solidFill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4784634" y="5606177"/>
            <a:ext cx="18048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</a:t>
            </a:r>
            <a:r>
              <a:rPr lang="cs-CZ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PORSENNA ENERGY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6615"/>
          <a:stretch/>
        </p:blipFill>
        <p:spPr>
          <a:xfrm>
            <a:off x="7057253" y="1325889"/>
            <a:ext cx="4325258" cy="497809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8" y="1510555"/>
            <a:ext cx="6010275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83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">
            <a:extLst>
              <a:ext uri="{FF2B5EF4-FFF2-40B4-BE49-F238E27FC236}">
                <a16:creationId xmlns:a16="http://schemas.microsoft.com/office/drawing/2014/main" id="{3636B6DA-2A76-4F3F-865C-581517420AD0}"/>
              </a:ext>
            </a:extLst>
          </p:cNvPr>
          <p:cNvSpPr txBox="1"/>
          <p:nvPr/>
        </p:nvSpPr>
        <p:spPr>
          <a:xfrm>
            <a:off x="769989" y="219193"/>
            <a:ext cx="10652023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endParaRPr lang="cs-CZ" sz="300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FF7FEFB-62AD-172E-52AA-CD2EC3FC2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ea typeface="ＭＳ Ｐゴシック" pitchFamily="34" charset="-128"/>
              </a:rPr>
              <a:t>Renovační pas</a:t>
            </a:r>
            <a:endParaRPr lang="sk-SK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53" y="1095034"/>
            <a:ext cx="11835247" cy="540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5079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84B32-089E-4F9E-93E4-C6B43B9AF9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027981" y="6320938"/>
            <a:ext cx="2743200" cy="365125"/>
          </a:xfrm>
        </p:spPr>
        <p:txBody>
          <a:bodyPr/>
          <a:lstStyle/>
          <a:p>
            <a:fld id="{AF13B4C2-1800-4540-A231-E2B810F048C4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8" name="Nadpis 10">
            <a:extLst>
              <a:ext uri="{FF2B5EF4-FFF2-40B4-BE49-F238E27FC236}">
                <a16:creationId xmlns:a16="http://schemas.microsoft.com/office/drawing/2014/main" id="{B1B96AAE-01CB-7BBB-027A-49C4A3DC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938" y="333152"/>
            <a:ext cx="7399850" cy="647923"/>
          </a:xfrm>
        </p:spPr>
        <p:txBody>
          <a:bodyPr/>
          <a:lstStyle/>
          <a:p>
            <a:r>
              <a:rPr lang="sk-SK" dirty="0" smtClean="0"/>
              <a:t>Komplexní </a:t>
            </a:r>
            <a:r>
              <a:rPr lang="sk-SK" dirty="0" err="1" smtClean="0"/>
              <a:t>renovace</a:t>
            </a:r>
            <a:endParaRPr lang="sk-SK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537" y="1575136"/>
            <a:ext cx="4273881" cy="374441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945" y="531632"/>
            <a:ext cx="3883385" cy="583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6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6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6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6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6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6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6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6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6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10000"/>
              </a:lnSpc>
              <a:spcBef>
                <a:spcPct val="0"/>
              </a:spcBef>
              <a:buClr>
                <a:srgbClr val="006699"/>
              </a:buClr>
              <a:buFontTx/>
              <a:buChar char="•"/>
            </a:pPr>
            <a:endParaRPr lang="cs-CZ" altLang="cs-CZ" sz="2000">
              <a:latin typeface="Century Gothic" panose="020B0502020202020204" pitchFamily="34" charset="0"/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sz="quarter" idx="15"/>
          </p:nvPr>
        </p:nvSpPr>
        <p:spPr>
          <a:xfrm>
            <a:off x="0" y="2794570"/>
            <a:ext cx="12192000" cy="1268859"/>
          </a:xfrm>
        </p:spPr>
        <p:txBody>
          <a:bodyPr anchor="t">
            <a:normAutofit fontScale="85000" lnSpcReduction="10000"/>
          </a:bodyPr>
          <a:lstStyle/>
          <a:p>
            <a:pPr marL="0" indent="0" algn="ctr">
              <a:lnSpc>
                <a:spcPct val="210000"/>
              </a:lnSpc>
              <a:buClr>
                <a:srgbClr val="006699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cs-CZ" sz="3200" b="1" dirty="0">
                <a:latin typeface="Ink Free" panose="03080402000500000000" pitchFamily="66" charset="0"/>
              </a:rPr>
              <a:t>„NEJLEVNĚJŠÍ ENERGIE JE TA, KTEROU VŮBEC NEPOTŘEBUJEME“</a:t>
            </a:r>
          </a:p>
        </p:txBody>
      </p:sp>
    </p:spTree>
    <p:extLst>
      <p:ext uri="{BB962C8B-B14F-4D97-AF65-F5344CB8AC3E}">
        <p14:creationId xmlns:p14="http://schemas.microsoft.com/office/powerpoint/2010/main" val="21568436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id="{5BE4EA40-86C5-F684-325C-094323704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25020" b="5755"/>
          <a:stretch/>
        </p:blipFill>
        <p:spPr>
          <a:xfrm>
            <a:off x="6832600" y="0"/>
            <a:ext cx="5143500" cy="5346700"/>
          </a:xfrm>
          <a:prstGeom prst="rect">
            <a:avLst/>
          </a:prstGeom>
        </p:spPr>
      </p:pic>
      <p:pic>
        <p:nvPicPr>
          <p:cNvPr id="46" name="Google Shape;46;p7">
            <a:extLst>
              <a:ext uri="{FF2B5EF4-FFF2-40B4-BE49-F238E27FC236}">
                <a16:creationId xmlns:a16="http://schemas.microsoft.com/office/drawing/2014/main" id="{78F77F94-4B43-E40A-2D97-E32A1F72F8D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" y="1651000"/>
            <a:ext cx="7834277" cy="27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>
            <a:extLst>
              <a:ext uri="{FF2B5EF4-FFF2-40B4-BE49-F238E27FC236}">
                <a16:creationId xmlns:a16="http://schemas.microsoft.com/office/drawing/2014/main" id="{29140D07-205E-886E-4BF0-8B189ACC229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cs-CZ" sz="2300" b="0" dirty="0" smtClean="0">
                <a:solidFill>
                  <a:schemeClr val="tx1"/>
                </a:solidFill>
                <a:latin typeface="Helvetica Neue" panose="02000503040000020004" pitchFamily="50" charset="-52"/>
                <a:ea typeface="Helvetica Neue Light"/>
                <a:cs typeface="Helvetica Neue Light"/>
                <a:sym typeface="Helvetica Neue Light"/>
              </a:rPr>
              <a:t>Michal </a:t>
            </a:r>
            <a:r>
              <a:rPr lang="cs-CZ" sz="2300" b="0" dirty="0">
                <a:solidFill>
                  <a:schemeClr val="tx1"/>
                </a:solidFill>
                <a:latin typeface="Helvetica Neue" panose="02000503040000020004" pitchFamily="50" charset="-52"/>
                <a:ea typeface="Helvetica Neue Light"/>
                <a:cs typeface="Helvetica Neue Light"/>
                <a:sym typeface="Helvetica Neue Light"/>
              </a:rPr>
              <a:t>Čejka</a:t>
            </a:r>
          </a:p>
          <a:p>
            <a:r>
              <a:rPr lang="cs-CZ" dirty="0" smtClean="0">
                <a:solidFill>
                  <a:schemeClr val="tx1"/>
                </a:solidFill>
                <a:latin typeface="Helvetica Neue" panose="02000503040000020004" pitchFamily="50" charset="-52"/>
                <a:ea typeface="Helvetica Neue Light"/>
                <a:cs typeface="Helvetica Neue Light"/>
                <a:sym typeface="Helvetica Neue Light"/>
              </a:rPr>
              <a:t>Centrum </a:t>
            </a:r>
            <a:r>
              <a:rPr lang="cs-CZ" dirty="0">
                <a:solidFill>
                  <a:schemeClr val="tx1"/>
                </a:solidFill>
                <a:latin typeface="Helvetica Neue" panose="02000503040000020004" pitchFamily="50" charset="-52"/>
                <a:ea typeface="Helvetica Neue Light"/>
                <a:cs typeface="Helvetica Neue Light"/>
                <a:sym typeface="Helvetica Neue Light"/>
              </a:rPr>
              <a:t>pasivního domu</a:t>
            </a:r>
            <a:endParaRPr lang="cs-CZ" b="0" dirty="0">
              <a:solidFill>
                <a:schemeClr val="tx1"/>
              </a:solidFill>
              <a:latin typeface="Helvetica Neue" panose="02000503040000020004" pitchFamily="50" charset="-52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7" name="Google Shape;47;p7">
            <a:extLst>
              <a:ext uri="{FF2B5EF4-FFF2-40B4-BE49-F238E27FC236}">
                <a16:creationId xmlns:a16="http://schemas.microsoft.com/office/drawing/2014/main" id="{F71C8926-3C8F-5A14-E9C8-131E44F1A74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60000" y="1760800"/>
            <a:ext cx="6874272" cy="2526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6000" dirty="0">
                <a:latin typeface="Helvetica Neue"/>
                <a:ea typeface="Helvetica Neue"/>
                <a:cs typeface="Helvetica Neue"/>
                <a:sym typeface="Helvetica Neue"/>
              </a:rPr>
              <a:t>Děkujeme za</a:t>
            </a:r>
            <a:br>
              <a:rPr lang="cs-CZ" sz="60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cs-CZ" sz="6000" dirty="0">
                <a:latin typeface="Helvetica Neue"/>
                <a:ea typeface="Helvetica Neue"/>
                <a:cs typeface="Helvetica Neue"/>
                <a:sym typeface="Helvetica Neue"/>
              </a:rPr>
              <a:t>pozornost</a:t>
            </a:r>
            <a:endParaRPr lang="sk-SK" sz="6000" b="0" kern="0" dirty="0">
              <a:solidFill>
                <a:schemeClr val="bg1"/>
              </a:solidFill>
              <a:latin typeface="Helvetica Neue" panose="02000503040000020004" pitchFamily="50" charset="-52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9154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84B32-089E-4F9E-93E4-C6B43B9AF9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027981" y="6320938"/>
            <a:ext cx="2743200" cy="365125"/>
          </a:xfrm>
        </p:spPr>
        <p:txBody>
          <a:bodyPr/>
          <a:lstStyle/>
          <a:p>
            <a:fld id="{AF13B4C2-1800-4540-A231-E2B810F048C4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DAC2D261-CFE1-9271-EF93-5D9F24083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Energetická </a:t>
            </a:r>
            <a:r>
              <a:rPr lang="sk-SK" dirty="0" err="1"/>
              <a:t>soběstačnost</a:t>
            </a:r>
            <a:r>
              <a:rPr lang="sk-SK" dirty="0"/>
              <a:t> </a:t>
            </a:r>
            <a:r>
              <a:rPr lang="sk-SK" dirty="0" err="1"/>
              <a:t>států</a:t>
            </a:r>
            <a:r>
              <a:rPr lang="sk-SK" dirty="0"/>
              <a:t> / </a:t>
            </a:r>
            <a:r>
              <a:rPr lang="sk-SK" dirty="0" err="1"/>
              <a:t>světadílů</a:t>
            </a:r>
            <a:endParaRPr lang="sk-SK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01" y="981075"/>
            <a:ext cx="10518000" cy="527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2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25D547-FFA0-62AC-6B7D-4DF210610A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9946" y="477090"/>
            <a:ext cx="4607621" cy="345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DF473F-241F-DBF5-D476-A66D94E01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53" t="6130" r="24934"/>
          <a:stretch/>
        </p:blipFill>
        <p:spPr>
          <a:xfrm>
            <a:off x="8132099" y="1094282"/>
            <a:ext cx="2901031" cy="4576223"/>
          </a:xfrm>
          <a:prstGeom prst="rect">
            <a:avLst/>
          </a:prstGeom>
        </p:spPr>
      </p:pic>
      <p:pic>
        <p:nvPicPr>
          <p:cNvPr id="19" name="Picture 18" descr="A picture containing arrow&#10;&#10;Description automatically generated">
            <a:extLst>
              <a:ext uri="{FF2B5EF4-FFF2-40B4-BE49-F238E27FC236}">
                <a16:creationId xmlns:a16="http://schemas.microsoft.com/office/drawing/2014/main" id="{E51CB55C-FFA0-E36C-1573-ADD897DBC0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340"/>
          <a:stretch/>
        </p:blipFill>
        <p:spPr>
          <a:xfrm>
            <a:off x="6042066" y="5158426"/>
            <a:ext cx="671054" cy="1590070"/>
          </a:xfrm>
          <a:prstGeom prst="rect">
            <a:avLst/>
          </a:prstGeom>
        </p:spPr>
      </p:pic>
      <p:pic>
        <p:nvPicPr>
          <p:cNvPr id="21" name="Picture 20" descr="A picture containing arrow&#10;&#10;Description automatically generated">
            <a:extLst>
              <a:ext uri="{FF2B5EF4-FFF2-40B4-BE49-F238E27FC236}">
                <a16:creationId xmlns:a16="http://schemas.microsoft.com/office/drawing/2014/main" id="{7EF897F5-79CE-C158-516A-8C0C5DB18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54" r="31749"/>
          <a:stretch/>
        </p:blipFill>
        <p:spPr>
          <a:xfrm>
            <a:off x="8304793" y="5044901"/>
            <a:ext cx="865226" cy="1783834"/>
          </a:xfrm>
          <a:prstGeom prst="rect">
            <a:avLst/>
          </a:prstGeom>
        </p:spPr>
      </p:pic>
      <p:pic>
        <p:nvPicPr>
          <p:cNvPr id="23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528CBB1D-4B16-53FA-A2CB-E14010726E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000" r="583"/>
          <a:stretch/>
        </p:blipFill>
        <p:spPr>
          <a:xfrm>
            <a:off x="9582615" y="5004685"/>
            <a:ext cx="1125685" cy="185331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1B3091D-0E52-4499-721C-7B861F70995F}"/>
              </a:ext>
            </a:extLst>
          </p:cNvPr>
          <p:cNvSpPr txBox="1"/>
          <p:nvPr/>
        </p:nvSpPr>
        <p:spPr>
          <a:xfrm rot="16200000">
            <a:off x="5445467" y="1905927"/>
            <a:ext cx="17313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>
                <a:solidFill>
                  <a:schemeClr val="bg2">
                    <a:lumMod val="50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400 000 </a:t>
            </a:r>
            <a:endParaRPr lang="cs-CZ" sz="1500">
              <a:solidFill>
                <a:schemeClr val="bg2">
                  <a:lumMod val="50000"/>
                </a:schemeClr>
              </a:solidFill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A997D0-29B9-0339-A2E2-1F9BA8DFF5D5}"/>
              </a:ext>
            </a:extLst>
          </p:cNvPr>
          <p:cNvSpPr txBox="1"/>
          <p:nvPr/>
        </p:nvSpPr>
        <p:spPr>
          <a:xfrm rot="16200000">
            <a:off x="5751617" y="4140448"/>
            <a:ext cx="11888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>
                <a:solidFill>
                  <a:srgbClr val="0C8341"/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100 000 </a:t>
            </a:r>
            <a:endParaRPr lang="cs-CZ" sz="1500">
              <a:solidFill>
                <a:srgbClr val="0C8341"/>
              </a:solidFill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500B0D-8B54-4AE0-6B63-CBDB927499C2}"/>
              </a:ext>
            </a:extLst>
          </p:cNvPr>
          <p:cNvSpPr txBox="1"/>
          <p:nvPr/>
        </p:nvSpPr>
        <p:spPr>
          <a:xfrm>
            <a:off x="8218347" y="3925988"/>
            <a:ext cx="10320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>
                <a:solidFill>
                  <a:srgbClr val="C00000"/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80 000 </a:t>
            </a:r>
            <a:endParaRPr lang="cs-CZ" sz="1500">
              <a:solidFill>
                <a:srgbClr val="C00000"/>
              </a:solidFill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19AA11-99AE-8983-7A77-9E97351E8899}"/>
              </a:ext>
            </a:extLst>
          </p:cNvPr>
          <p:cNvSpPr txBox="1"/>
          <p:nvPr/>
        </p:nvSpPr>
        <p:spPr>
          <a:xfrm>
            <a:off x="8248660" y="4465382"/>
            <a:ext cx="10320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>
                <a:latin typeface="Ink Free" panose="03080402000500000000" pitchFamily="66" charset="0"/>
                <a:ea typeface="Verdana" panose="020B0604030504040204" pitchFamily="34" charset="0"/>
              </a:rPr>
              <a:t>20 000 </a:t>
            </a:r>
            <a:endParaRPr lang="cs-CZ" sz="1500"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3B436C9-10A4-129B-205B-504E6901E820}"/>
              </a:ext>
            </a:extLst>
          </p:cNvPr>
          <p:cNvSpPr/>
          <p:nvPr/>
        </p:nvSpPr>
        <p:spPr>
          <a:xfrm>
            <a:off x="2304131" y="2815953"/>
            <a:ext cx="134089" cy="13408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C89F8-0B3D-C6EA-1B0B-0375B3FE062B}"/>
              </a:ext>
            </a:extLst>
          </p:cNvPr>
          <p:cNvSpPr txBox="1"/>
          <p:nvPr/>
        </p:nvSpPr>
        <p:spPr>
          <a:xfrm rot="16200000">
            <a:off x="-1304351" y="2181604"/>
            <a:ext cx="4033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>
                <a:solidFill>
                  <a:schemeClr val="bg1">
                    <a:lumMod val="50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Cena za energie (Kč/rok)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6F7300-6E9F-4764-A6AB-D35E4AB9FA1C}"/>
              </a:ext>
            </a:extLst>
          </p:cNvPr>
          <p:cNvSpPr/>
          <p:nvPr/>
        </p:nvSpPr>
        <p:spPr>
          <a:xfrm>
            <a:off x="4080409" y="1216376"/>
            <a:ext cx="47034" cy="215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69B78E-2344-D471-468B-BA715E783214}"/>
              </a:ext>
            </a:extLst>
          </p:cNvPr>
          <p:cNvSpPr/>
          <p:nvPr/>
        </p:nvSpPr>
        <p:spPr>
          <a:xfrm>
            <a:off x="4034537" y="1273890"/>
            <a:ext cx="138778" cy="1387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grpSp>
        <p:nvGrpSpPr>
          <p:cNvPr id="7" name="Skupina 1">
            <a:extLst>
              <a:ext uri="{FF2B5EF4-FFF2-40B4-BE49-F238E27FC236}">
                <a16:creationId xmlns:a16="http://schemas.microsoft.com/office/drawing/2014/main" id="{DDA951E6-4820-9300-25C9-20111ED55FD4}"/>
              </a:ext>
            </a:extLst>
          </p:cNvPr>
          <p:cNvGrpSpPr/>
          <p:nvPr/>
        </p:nvGrpSpPr>
        <p:grpSpPr>
          <a:xfrm>
            <a:off x="9349173" y="1283057"/>
            <a:ext cx="2452449" cy="1706268"/>
            <a:chOff x="4323824" y="2255063"/>
            <a:chExt cx="1203762" cy="851199"/>
          </a:xfrm>
        </p:grpSpPr>
        <p:pic>
          <p:nvPicPr>
            <p:cNvPr id="8" name="Picture 7" descr="Shape, circle&#10;&#10;Description automatically generated">
              <a:extLst>
                <a:ext uri="{FF2B5EF4-FFF2-40B4-BE49-F238E27FC236}">
                  <a16:creationId xmlns:a16="http://schemas.microsoft.com/office/drawing/2014/main" id="{1A8A31D3-8EC1-B73A-71CD-ACE365038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23824" y="2255063"/>
              <a:ext cx="1203762" cy="85119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56CC2B-0873-4AD8-8D17-D3AB34055F1E}"/>
                </a:ext>
              </a:extLst>
            </p:cNvPr>
            <p:cNvSpPr txBox="1"/>
            <p:nvPr/>
          </p:nvSpPr>
          <p:spPr>
            <a:xfrm>
              <a:off x="4425196" y="2455816"/>
              <a:ext cx="1001017" cy="353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>
                  <a:solidFill>
                    <a:schemeClr val="bg1"/>
                  </a:solidFill>
                  <a:latin typeface="Ink Free" panose="03080402000500000000" pitchFamily="66" charset="0"/>
                </a:rPr>
                <a:t>Trvalá udržitelnost?</a:t>
              </a:r>
              <a:endParaRPr lang="cs-CZ" sz="1200" b="1">
                <a:solidFill>
                  <a:schemeClr val="bg1"/>
                </a:solidFill>
                <a:latin typeface="Ink Free" panose="03080402000500000000" pitchFamily="66" charset="0"/>
              </a:endParaRPr>
            </a:p>
          </p:txBody>
        </p:sp>
      </p:grpSp>
      <p:pic>
        <p:nvPicPr>
          <p:cNvPr id="27" name="Picture 13">
            <a:extLst>
              <a:ext uri="{FF2B5EF4-FFF2-40B4-BE49-F238E27FC236}">
                <a16:creationId xmlns:a16="http://schemas.microsoft.com/office/drawing/2014/main" id="{AADF473F-241F-DBF5-D476-A66D94E01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10" t="6130" r="70436"/>
          <a:stretch/>
        </p:blipFill>
        <p:spPr>
          <a:xfrm>
            <a:off x="5090731" y="862654"/>
            <a:ext cx="2083250" cy="4842776"/>
          </a:xfrm>
          <a:prstGeom prst="rect">
            <a:avLst/>
          </a:prstGeom>
        </p:spPr>
      </p:pic>
      <p:pic>
        <p:nvPicPr>
          <p:cNvPr id="31" name="Picture 13">
            <a:extLst>
              <a:ext uri="{FF2B5EF4-FFF2-40B4-BE49-F238E27FC236}">
                <a16:creationId xmlns:a16="http://schemas.microsoft.com/office/drawing/2014/main" id="{AADF473F-241F-DBF5-D476-A66D94E01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24" t="26013" r="78374" b="33161"/>
          <a:stretch/>
        </p:blipFill>
        <p:spPr>
          <a:xfrm>
            <a:off x="7008663" y="2154642"/>
            <a:ext cx="935989" cy="2106202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AADF473F-241F-DBF5-D476-A66D94E01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62" t="73122" r="75836" b="10458"/>
          <a:stretch/>
        </p:blipFill>
        <p:spPr>
          <a:xfrm>
            <a:off x="7181357" y="4324070"/>
            <a:ext cx="935989" cy="847101"/>
          </a:xfrm>
          <a:prstGeom prst="rect">
            <a:avLst/>
          </a:prstGeom>
        </p:spPr>
      </p:pic>
      <p:sp>
        <p:nvSpPr>
          <p:cNvPr id="33" name="TextBox 25">
            <a:extLst>
              <a:ext uri="{FF2B5EF4-FFF2-40B4-BE49-F238E27FC236}">
                <a16:creationId xmlns:a16="http://schemas.microsoft.com/office/drawing/2014/main" id="{7E500B0D-8B54-4AE0-6B63-CBDB927499C2}"/>
              </a:ext>
            </a:extLst>
          </p:cNvPr>
          <p:cNvSpPr txBox="1"/>
          <p:nvPr/>
        </p:nvSpPr>
        <p:spPr>
          <a:xfrm>
            <a:off x="9526283" y="4189404"/>
            <a:ext cx="10320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>
                <a:solidFill>
                  <a:srgbClr val="C00000"/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38 000 </a:t>
            </a:r>
            <a:endParaRPr lang="cs-CZ" sz="1500">
              <a:solidFill>
                <a:srgbClr val="C00000"/>
              </a:solidFill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  <p:sp>
        <p:nvSpPr>
          <p:cNvPr id="34" name="TextBox 27">
            <a:extLst>
              <a:ext uri="{FF2B5EF4-FFF2-40B4-BE49-F238E27FC236}">
                <a16:creationId xmlns:a16="http://schemas.microsoft.com/office/drawing/2014/main" id="{5119AA11-99AE-8983-7A77-9E97351E8899}"/>
              </a:ext>
            </a:extLst>
          </p:cNvPr>
          <p:cNvSpPr txBox="1"/>
          <p:nvPr/>
        </p:nvSpPr>
        <p:spPr>
          <a:xfrm>
            <a:off x="9543343" y="4573294"/>
            <a:ext cx="10320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>
                <a:latin typeface="Ink Free" panose="03080402000500000000" pitchFamily="66" charset="0"/>
                <a:ea typeface="Verdana" panose="020B0604030504040204" pitchFamily="34" charset="0"/>
              </a:rPr>
              <a:t>12 000 </a:t>
            </a:r>
            <a:endParaRPr lang="cs-CZ" sz="1500"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7E500B0D-8B54-4AE0-6B63-CBDB927499C2}"/>
              </a:ext>
            </a:extLst>
          </p:cNvPr>
          <p:cNvSpPr txBox="1"/>
          <p:nvPr/>
        </p:nvSpPr>
        <p:spPr>
          <a:xfrm>
            <a:off x="5814049" y="728313"/>
            <a:ext cx="10320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>
                <a:solidFill>
                  <a:srgbClr val="C00000"/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400</a:t>
            </a:r>
            <a:r>
              <a:rPr lang="cs-CZ" sz="1500" b="1">
                <a:solidFill>
                  <a:schemeClr val="bg2">
                    <a:lumMod val="50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 </a:t>
            </a:r>
            <a:r>
              <a:rPr lang="cs-CZ" sz="1500" b="1">
                <a:solidFill>
                  <a:srgbClr val="C00000"/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000</a:t>
            </a:r>
            <a:r>
              <a:rPr lang="cs-CZ" sz="1500" b="1">
                <a:solidFill>
                  <a:schemeClr val="bg2">
                    <a:lumMod val="50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 </a:t>
            </a:r>
            <a:endParaRPr lang="cs-CZ" sz="1500">
              <a:solidFill>
                <a:schemeClr val="bg2">
                  <a:lumMod val="50000"/>
                </a:schemeClr>
              </a:solidFill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  <p:sp>
        <p:nvSpPr>
          <p:cNvPr id="36" name="TextBox 27">
            <a:extLst>
              <a:ext uri="{FF2B5EF4-FFF2-40B4-BE49-F238E27FC236}">
                <a16:creationId xmlns:a16="http://schemas.microsoft.com/office/drawing/2014/main" id="{5119AA11-99AE-8983-7A77-9E97351E8899}"/>
              </a:ext>
            </a:extLst>
          </p:cNvPr>
          <p:cNvSpPr txBox="1"/>
          <p:nvPr/>
        </p:nvSpPr>
        <p:spPr>
          <a:xfrm>
            <a:off x="5854803" y="4189404"/>
            <a:ext cx="10320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>
                <a:latin typeface="Ink Free" panose="03080402000500000000" pitchFamily="66" charset="0"/>
                <a:ea typeface="Verdana" panose="020B0604030504040204" pitchFamily="34" charset="0"/>
              </a:rPr>
              <a:t>100 000 </a:t>
            </a:r>
            <a:endParaRPr lang="cs-CZ" sz="1500"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  <p:sp>
        <p:nvSpPr>
          <p:cNvPr id="37" name="TextBox 27">
            <a:extLst>
              <a:ext uri="{FF2B5EF4-FFF2-40B4-BE49-F238E27FC236}">
                <a16:creationId xmlns:a16="http://schemas.microsoft.com/office/drawing/2014/main" id="{5119AA11-99AE-8983-7A77-9E97351E8899}"/>
              </a:ext>
            </a:extLst>
          </p:cNvPr>
          <p:cNvSpPr txBox="1"/>
          <p:nvPr/>
        </p:nvSpPr>
        <p:spPr>
          <a:xfrm>
            <a:off x="7234906" y="4324070"/>
            <a:ext cx="10320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>
                <a:latin typeface="Ink Free" panose="03080402000500000000" pitchFamily="66" charset="0"/>
                <a:ea typeface="Verdana" panose="020B0604030504040204" pitchFamily="34" charset="0"/>
              </a:rPr>
              <a:t>70 000 </a:t>
            </a:r>
            <a:endParaRPr lang="cs-CZ" sz="1500"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  <p:sp>
        <p:nvSpPr>
          <p:cNvPr id="38" name="TextBox 25">
            <a:extLst>
              <a:ext uri="{FF2B5EF4-FFF2-40B4-BE49-F238E27FC236}">
                <a16:creationId xmlns:a16="http://schemas.microsoft.com/office/drawing/2014/main" id="{7E500B0D-8B54-4AE0-6B63-CBDB927499C2}"/>
              </a:ext>
            </a:extLst>
          </p:cNvPr>
          <p:cNvSpPr txBox="1"/>
          <p:nvPr/>
        </p:nvSpPr>
        <p:spPr>
          <a:xfrm>
            <a:off x="7152800" y="1813026"/>
            <a:ext cx="10320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>
                <a:solidFill>
                  <a:srgbClr val="C00000"/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280 000 </a:t>
            </a:r>
            <a:endParaRPr lang="cs-CZ" sz="1500">
              <a:solidFill>
                <a:srgbClr val="C00000"/>
              </a:solidFill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  <p:pic>
        <p:nvPicPr>
          <p:cNvPr id="39" name="Picture 18" descr="A picture containing arrow&#10;&#10;Description automatically generated">
            <a:extLst>
              <a:ext uri="{FF2B5EF4-FFF2-40B4-BE49-F238E27FC236}">
                <a16:creationId xmlns:a16="http://schemas.microsoft.com/office/drawing/2014/main" id="{E51CB55C-FFA0-E36C-1573-ADD897DBC0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30" t="-2396" r="58610" b="2396"/>
          <a:stretch/>
        </p:blipFill>
        <p:spPr>
          <a:xfrm>
            <a:off x="7164873" y="4993190"/>
            <a:ext cx="791852" cy="1876303"/>
          </a:xfrm>
          <a:prstGeom prst="rect">
            <a:avLst/>
          </a:prstGeom>
        </p:spPr>
      </p:pic>
      <p:sp>
        <p:nvSpPr>
          <p:cNvPr id="41" name="TextBox 25">
            <a:extLst>
              <a:ext uri="{FF2B5EF4-FFF2-40B4-BE49-F238E27FC236}">
                <a16:creationId xmlns:a16="http://schemas.microsoft.com/office/drawing/2014/main" id="{7E500B0D-8B54-4AE0-6B63-CBDB927499C2}"/>
              </a:ext>
            </a:extLst>
          </p:cNvPr>
          <p:cNvSpPr txBox="1"/>
          <p:nvPr/>
        </p:nvSpPr>
        <p:spPr>
          <a:xfrm rot="16200000">
            <a:off x="5522687" y="2231295"/>
            <a:ext cx="15531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>
                <a:solidFill>
                  <a:schemeClr val="bg1"/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Volatilita ceny</a:t>
            </a:r>
          </a:p>
        </p:txBody>
      </p:sp>
      <p:sp>
        <p:nvSpPr>
          <p:cNvPr id="42" name="TextBox 25">
            <a:extLst>
              <a:ext uri="{FF2B5EF4-FFF2-40B4-BE49-F238E27FC236}">
                <a16:creationId xmlns:a16="http://schemas.microsoft.com/office/drawing/2014/main" id="{7E500B0D-8B54-4AE0-6B63-CBDB927499C2}"/>
              </a:ext>
            </a:extLst>
          </p:cNvPr>
          <p:cNvSpPr txBox="1"/>
          <p:nvPr/>
        </p:nvSpPr>
        <p:spPr>
          <a:xfrm rot="16200000">
            <a:off x="6868634" y="2928568"/>
            <a:ext cx="15531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>
                <a:solidFill>
                  <a:schemeClr val="bg1"/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Volatilita ceny</a:t>
            </a:r>
          </a:p>
        </p:txBody>
      </p:sp>
      <p:sp>
        <p:nvSpPr>
          <p:cNvPr id="2" name="Obdélník 1"/>
          <p:cNvSpPr/>
          <p:nvPr/>
        </p:nvSpPr>
        <p:spPr>
          <a:xfrm>
            <a:off x="941064" y="3591598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>
                <a:solidFill>
                  <a:schemeClr val="bg1">
                    <a:lumMod val="50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2016</a:t>
            </a:r>
          </a:p>
        </p:txBody>
      </p:sp>
      <p:sp>
        <p:nvSpPr>
          <p:cNvPr id="43" name="Obdélník 42"/>
          <p:cNvSpPr/>
          <p:nvPr/>
        </p:nvSpPr>
        <p:spPr>
          <a:xfrm>
            <a:off x="3488032" y="3591598"/>
            <a:ext cx="790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2022</a:t>
            </a:r>
          </a:p>
        </p:txBody>
      </p:sp>
      <p:cxnSp>
        <p:nvCxnSpPr>
          <p:cNvPr id="13" name="Přímá spojnice se šipkou 12"/>
          <p:cNvCxnSpPr/>
          <p:nvPr/>
        </p:nvCxnSpPr>
        <p:spPr>
          <a:xfrm flipH="1" flipV="1">
            <a:off x="2173966" y="1271137"/>
            <a:ext cx="8792" cy="159387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 rot="16200000">
            <a:off x="1238344" y="1883409"/>
            <a:ext cx="1535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tx1">
                    <a:lumMod val="65000"/>
                    <a:lumOff val="35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Volatilita ceny</a:t>
            </a:r>
          </a:p>
        </p:txBody>
      </p:sp>
      <p:sp>
        <p:nvSpPr>
          <p:cNvPr id="15" name="Nadpis 14">
            <a:extLst>
              <a:ext uri="{FF2B5EF4-FFF2-40B4-BE49-F238E27FC236}">
                <a16:creationId xmlns:a16="http://schemas.microsoft.com/office/drawing/2014/main" id="{51F41C89-80EC-37F8-BBE5-92D63F52D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 energií</a:t>
            </a:r>
            <a:endParaRPr lang="sk-SK" dirty="0"/>
          </a:p>
        </p:txBody>
      </p:sp>
      <p:sp>
        <p:nvSpPr>
          <p:cNvPr id="40" name="Obdélník 39"/>
          <p:cNvSpPr/>
          <p:nvPr/>
        </p:nvSpPr>
        <p:spPr>
          <a:xfrm>
            <a:off x="-702618" y="5134204"/>
            <a:ext cx="70326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C00000"/>
                </a:solidFill>
                <a:cs typeface="Calibri Light"/>
              </a:rPr>
              <a:t>30 % </a:t>
            </a:r>
            <a:r>
              <a:rPr lang="cs-CZ" dirty="0">
                <a:cs typeface="Calibri Light"/>
              </a:rPr>
              <a:t>domácností </a:t>
            </a:r>
          </a:p>
          <a:p>
            <a:pPr algn="ctr"/>
            <a:r>
              <a:rPr lang="cs-CZ" dirty="0">
                <a:cs typeface="Calibri Light"/>
              </a:rPr>
              <a:t>ohroženo energetickou chudobou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06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F1E350-3E12-4A42-923B-9854A75CEFD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027981" y="632093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F13B4C2-1800-4540-A231-E2B810F048C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21D44F3-59AC-F0D1-290A-EB6155AC1DCC}"/>
              </a:ext>
            </a:extLst>
          </p:cNvPr>
          <p:cNvSpPr txBox="1">
            <a:spLocks/>
          </p:cNvSpPr>
          <p:nvPr/>
        </p:nvSpPr>
        <p:spPr>
          <a:xfrm>
            <a:off x="7884623" y="3272253"/>
            <a:ext cx="3886558" cy="647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C8341"/>
                </a:solidFill>
                <a:latin typeface="+mn-lt"/>
                <a:ea typeface="Verdana" charset="0"/>
                <a:cs typeface="Verdana" charset="0"/>
              </a:defRPr>
            </a:lvl1pPr>
          </a:lstStyle>
          <a:p>
            <a:pPr algn="l"/>
            <a:endParaRPr lang="cs-CZ" sz="1500" b="0">
              <a:latin typeface="Ink Free" panose="03080402000500000000" pitchFamily="66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3C41875-4DFB-C79A-B007-36A3B2294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Kam </a:t>
            </a:r>
            <a:r>
              <a:rPr lang="sk-SK" dirty="0" err="1"/>
              <a:t>míří</a:t>
            </a:r>
            <a:r>
              <a:rPr lang="sk-SK" dirty="0"/>
              <a:t> </a:t>
            </a:r>
            <a:r>
              <a:rPr lang="sk-SK" dirty="0" err="1"/>
              <a:t>legislativa</a:t>
            </a:r>
            <a:endParaRPr lang="sk-SK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9AF6D8AC-126C-41BB-993D-FEBF56CA6184}"/>
              </a:ext>
            </a:extLst>
          </p:cNvPr>
          <p:cNvSpPr txBox="1">
            <a:spLocks/>
          </p:cNvSpPr>
          <p:nvPr/>
        </p:nvSpPr>
        <p:spPr>
          <a:xfrm>
            <a:off x="323850" y="1276350"/>
            <a:ext cx="11239500" cy="5044588"/>
          </a:xfrm>
          <a:prstGeom prst="rect">
            <a:avLst/>
          </a:prstGeom>
        </p:spPr>
        <p:txBody>
          <a:bodyPr>
            <a:no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sz="1800" dirty="0" smtClean="0"/>
              <a:t>Nastavení renovační strategie ČR</a:t>
            </a:r>
            <a:endParaRPr lang="cs-CZ" sz="1800" dirty="0"/>
          </a:p>
          <a:p>
            <a:pPr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sz="1800" dirty="0"/>
              <a:t>Všechny stávající budovy by měly </a:t>
            </a:r>
            <a:r>
              <a:rPr lang="cs-CZ" sz="1800" b="1" dirty="0">
                <a:solidFill>
                  <a:srgbClr val="C00000"/>
                </a:solidFill>
              </a:rPr>
              <a:t>být do roku 2050 </a:t>
            </a:r>
            <a:r>
              <a:rPr lang="cs-CZ" sz="1800" dirty="0"/>
              <a:t>přeměněny na </a:t>
            </a:r>
            <a:r>
              <a:rPr lang="cs-CZ" sz="1800" b="1" dirty="0">
                <a:solidFill>
                  <a:srgbClr val="C00000"/>
                </a:solidFill>
              </a:rPr>
              <a:t>budovy s nulovými emisemi</a:t>
            </a:r>
            <a:r>
              <a:rPr lang="cs-CZ" sz="1800" dirty="0"/>
              <a:t>.</a:t>
            </a:r>
            <a:endParaRPr lang="cs-CZ" sz="1800" b="1" dirty="0">
              <a:solidFill>
                <a:srgbClr val="C00000"/>
              </a:solidFill>
            </a:endParaRPr>
          </a:p>
          <a:p>
            <a:pPr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sz="1800" b="1" dirty="0">
                <a:solidFill>
                  <a:srgbClr val="C00000"/>
                </a:solidFill>
              </a:rPr>
              <a:t>Bezemisní </a:t>
            </a:r>
            <a:r>
              <a:rPr lang="cs-CZ" sz="1800" b="1" dirty="0" smtClean="0">
                <a:solidFill>
                  <a:srgbClr val="C00000"/>
                </a:solidFill>
              </a:rPr>
              <a:t>renovace</a:t>
            </a:r>
            <a:r>
              <a:rPr lang="cs-CZ" sz="1800" b="1" dirty="0" smtClean="0">
                <a:solidFill>
                  <a:srgbClr val="C00000"/>
                </a:solidFill>
              </a:rPr>
              <a:t> </a:t>
            </a:r>
            <a:r>
              <a:rPr lang="cs-CZ" sz="1800" dirty="0" smtClean="0"/>
              <a:t>– nespalují fosilní paliva, zateplený dům s efektivním zdrojem a malou </a:t>
            </a:r>
            <a:r>
              <a:rPr lang="cs-CZ" sz="1800" dirty="0" err="1" smtClean="0"/>
              <a:t>fotovoltaikcou</a:t>
            </a:r>
            <a:r>
              <a:rPr lang="cs-CZ" sz="1800" dirty="0" smtClean="0"/>
              <a:t> elektrárnou</a:t>
            </a:r>
          </a:p>
          <a:p>
            <a:pPr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sz="1800" dirty="0" smtClean="0"/>
              <a:t>Cílem jsou budovy s kvalitním vnitřním prostředím, odolné vůči změně klimatu a růstu cen energie</a:t>
            </a:r>
            <a:endParaRPr lang="cs-CZ" sz="1800" dirty="0"/>
          </a:p>
          <a:p>
            <a:pPr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sz="1800" dirty="0" smtClean="0"/>
              <a:t>Renovace je </a:t>
            </a:r>
            <a:r>
              <a:rPr lang="cs-CZ" sz="1800" b="1" dirty="0">
                <a:solidFill>
                  <a:srgbClr val="C00000"/>
                </a:solidFill>
              </a:rPr>
              <a:t>chytrou investicí do vlastní nezávislosti</a:t>
            </a:r>
            <a:r>
              <a:rPr lang="cs-CZ" sz="1800" b="1" dirty="0" smtClean="0">
                <a:solidFill>
                  <a:srgbClr val="C00000"/>
                </a:solidFill>
              </a:rPr>
              <a:t>…</a:t>
            </a:r>
          </a:p>
          <a:p>
            <a:pPr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sz="1800" b="1" dirty="0" smtClean="0">
                <a:solidFill>
                  <a:srgbClr val="C00000"/>
                </a:solidFill>
              </a:rPr>
              <a:t>Renovační pasy</a:t>
            </a:r>
            <a:r>
              <a:rPr lang="cs-CZ" sz="1800" dirty="0" smtClean="0">
                <a:solidFill>
                  <a:schemeClr val="tx1"/>
                </a:solidFill>
              </a:rPr>
              <a:t>, poradenství, dotační programy, zvýhodněné úvěry…</a:t>
            </a:r>
            <a:endParaRPr lang="cs-CZ" sz="18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sz="1800" dirty="0" smtClean="0"/>
              <a:t>CPD </a:t>
            </a:r>
            <a:r>
              <a:rPr lang="cs-CZ" sz="1800" dirty="0"/>
              <a:t>s konceptem bezemisních budov pracuje již více než 15 </a:t>
            </a:r>
            <a:r>
              <a:rPr lang="cs-CZ" sz="1800" dirty="0" smtClean="0"/>
              <a:t>let…</a:t>
            </a:r>
          </a:p>
          <a:p>
            <a:pPr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sz="1800" dirty="0" smtClean="0"/>
              <a:t>Kurzy pro laiky i odborníky 	(20 – 22.11. 3-denní kurz chytré renovace)</a:t>
            </a:r>
          </a:p>
        </p:txBody>
      </p:sp>
    </p:spTree>
    <p:extLst>
      <p:ext uri="{BB962C8B-B14F-4D97-AF65-F5344CB8AC3E}">
        <p14:creationId xmlns:p14="http://schemas.microsoft.com/office/powerpoint/2010/main" val="2025372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F1E350-3E12-4A42-923B-9854A75CEFD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027981" y="632093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F13B4C2-1800-4540-A231-E2B810F048C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21D44F3-59AC-F0D1-290A-EB6155AC1DCC}"/>
              </a:ext>
            </a:extLst>
          </p:cNvPr>
          <p:cNvSpPr txBox="1">
            <a:spLocks/>
          </p:cNvSpPr>
          <p:nvPr/>
        </p:nvSpPr>
        <p:spPr>
          <a:xfrm>
            <a:off x="7884623" y="3272253"/>
            <a:ext cx="3886558" cy="647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C8341"/>
                </a:solidFill>
                <a:latin typeface="+mn-lt"/>
                <a:ea typeface="Verdana" charset="0"/>
                <a:cs typeface="Verdana" charset="0"/>
              </a:defRPr>
            </a:lvl1pPr>
          </a:lstStyle>
          <a:p>
            <a:pPr algn="l"/>
            <a:endParaRPr lang="cs-CZ" sz="1500" b="0">
              <a:latin typeface="Ink Free" panose="03080402000500000000" pitchFamily="66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3C41875-4DFB-C79A-B007-36A3B2294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Kam </a:t>
            </a:r>
            <a:r>
              <a:rPr lang="sk-SK" dirty="0" err="1"/>
              <a:t>míří</a:t>
            </a:r>
            <a:r>
              <a:rPr lang="sk-SK" dirty="0"/>
              <a:t> </a:t>
            </a:r>
            <a:r>
              <a:rPr lang="sk-SK" dirty="0" err="1"/>
              <a:t>legislativa</a:t>
            </a:r>
            <a:endParaRPr lang="sk-SK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382" y="981075"/>
            <a:ext cx="8917558" cy="538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4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3B8A2-C06E-42DC-8940-46262A64060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027981" y="6320938"/>
            <a:ext cx="2743200" cy="365125"/>
          </a:xfrm>
        </p:spPr>
        <p:txBody>
          <a:bodyPr/>
          <a:lstStyle/>
          <a:p>
            <a:fld id="{AF13B4C2-1800-4540-A231-E2B810F048C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A2836FE-BBFE-88F3-1C42-53C917B5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Renovační </a:t>
            </a:r>
            <a:r>
              <a:rPr lang="sk-SK" dirty="0" err="1"/>
              <a:t>desatero</a:t>
            </a:r>
            <a:endParaRPr lang="sk-SK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942" y="981075"/>
            <a:ext cx="9758242" cy="55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74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7;p11"/>
          <p:cNvSpPr txBox="1">
            <a:spLocks/>
          </p:cNvSpPr>
          <p:nvPr/>
        </p:nvSpPr>
        <p:spPr>
          <a:xfrm>
            <a:off x="547984" y="181375"/>
            <a:ext cx="928682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2667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koncept</a:t>
            </a:r>
            <a:endParaRPr lang="cs-CZ" sz="2667" dirty="0">
              <a:solidFill>
                <a:schemeClr val="tx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821" y="944975"/>
            <a:ext cx="5661495" cy="5164700"/>
          </a:xfrm>
          <a:prstGeom prst="rect">
            <a:avLst/>
          </a:prstGeom>
        </p:spPr>
      </p:pic>
      <p:pic>
        <p:nvPicPr>
          <p:cNvPr id="5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0289481-CB15-B930-9AB0-2613DE8FF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590" r="54992" b="16294"/>
          <a:stretch/>
        </p:blipFill>
        <p:spPr>
          <a:xfrm>
            <a:off x="8043096" y="1181872"/>
            <a:ext cx="1462920" cy="1269989"/>
          </a:xfrm>
          <a:prstGeom prst="rect">
            <a:avLst/>
          </a:prstGeom>
        </p:spPr>
      </p:pic>
      <p:pic>
        <p:nvPicPr>
          <p:cNvPr id="6" name="Obrázek 1"/>
          <p:cNvPicPr>
            <a:picLocks noChangeAspect="1"/>
          </p:cNvPicPr>
          <p:nvPr/>
        </p:nvPicPr>
        <p:blipFill>
          <a:blip r:embed="rId5"/>
          <a:srcRect l="19915" r="19915"/>
          <a:stretch/>
        </p:blipFill>
        <p:spPr bwMode="auto">
          <a:xfrm flipH="1">
            <a:off x="7836243" y="2572675"/>
            <a:ext cx="1865519" cy="12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369" y="3929848"/>
            <a:ext cx="983892" cy="13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1" r="27188"/>
          <a:stretch/>
        </p:blipFill>
        <p:spPr bwMode="auto">
          <a:xfrm>
            <a:off x="6635733" y="5380097"/>
            <a:ext cx="1122440" cy="102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702AB4E8-313B-4A1F-9709-0F9EC3B8FF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821" t="16990" r="24425" b="25231"/>
          <a:stretch/>
        </p:blipFill>
        <p:spPr>
          <a:xfrm>
            <a:off x="1560216" y="4280163"/>
            <a:ext cx="1389587" cy="158753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511" y="2845308"/>
            <a:ext cx="2270981" cy="1604808"/>
          </a:xfrm>
          <a:prstGeom prst="rect">
            <a:avLst/>
          </a:prstGeom>
        </p:spPr>
      </p:pic>
      <p:pic>
        <p:nvPicPr>
          <p:cNvPr id="12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179192B1-079E-4BE1-483D-58F871108D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6220" t="19278" r="7352" b="15648"/>
          <a:stretch/>
        </p:blipFill>
        <p:spPr>
          <a:xfrm>
            <a:off x="709043" y="3386232"/>
            <a:ext cx="507539" cy="522960"/>
          </a:xfrm>
          <a:prstGeom prst="rect">
            <a:avLst/>
          </a:prstGeom>
        </p:spPr>
      </p:pic>
      <p:pic>
        <p:nvPicPr>
          <p:cNvPr id="13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A160BF6-A862-019C-6A79-302A403CA41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8984" t="40236" r="42771" b="3140"/>
          <a:stretch/>
        </p:blipFill>
        <p:spPr>
          <a:xfrm>
            <a:off x="2182821" y="1237067"/>
            <a:ext cx="1149879" cy="1493335"/>
          </a:xfrm>
          <a:prstGeom prst="rect">
            <a:avLst/>
          </a:prstGeom>
        </p:spPr>
      </p:pic>
      <p:pic>
        <p:nvPicPr>
          <p:cNvPr id="1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941B35C-32F8-1B33-685F-19915DA8B36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766" t="43376" r="59989"/>
          <a:stretch/>
        </p:blipFill>
        <p:spPr>
          <a:xfrm>
            <a:off x="1432717" y="1275479"/>
            <a:ext cx="928079" cy="120528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4188" y="217570"/>
            <a:ext cx="1034515" cy="114827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3"/>
          <a:srcRect l="29048" t="21250" r="9524" b="-717"/>
          <a:stretch/>
        </p:blipFill>
        <p:spPr>
          <a:xfrm>
            <a:off x="2196579" y="228892"/>
            <a:ext cx="900432" cy="773536"/>
          </a:xfrm>
          <a:prstGeom prst="rect">
            <a:avLst/>
          </a:prstGeom>
        </p:spPr>
      </p:pic>
      <p:pic>
        <p:nvPicPr>
          <p:cNvPr id="17" name="Picture 21" descr="A picture containing ground, weapon, toiletry, rack&#10;&#10;Description automatically generated">
            <a:extLst>
              <a:ext uri="{FF2B5EF4-FFF2-40B4-BE49-F238E27FC236}">
                <a16:creationId xmlns:a16="http://schemas.microsoft.com/office/drawing/2014/main" id="{D118D29F-5C35-01B7-7479-B98E573C948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3626" r="48935"/>
          <a:stretch/>
        </p:blipFill>
        <p:spPr>
          <a:xfrm>
            <a:off x="6061771" y="502190"/>
            <a:ext cx="1131813" cy="1076855"/>
          </a:xfrm>
          <a:custGeom>
            <a:avLst/>
            <a:gdLst>
              <a:gd name="connsiteX0" fmla="*/ 0 w 1407536"/>
              <a:gd name="connsiteY0" fmla="*/ 669595 h 1339189"/>
              <a:gd name="connsiteX1" fmla="*/ 703768 w 1407536"/>
              <a:gd name="connsiteY1" fmla="*/ 0 h 1339189"/>
              <a:gd name="connsiteX2" fmla="*/ 1407536 w 1407536"/>
              <a:gd name="connsiteY2" fmla="*/ 669595 h 1339189"/>
              <a:gd name="connsiteX3" fmla="*/ 703768 w 1407536"/>
              <a:gd name="connsiteY3" fmla="*/ 1339190 h 1339189"/>
              <a:gd name="connsiteX4" fmla="*/ 0 w 1407536"/>
              <a:gd name="connsiteY4" fmla="*/ 669595 h 1339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536" h="1339189" fill="none" extrusionOk="0">
                <a:moveTo>
                  <a:pt x="0" y="669595"/>
                </a:moveTo>
                <a:cubicBezTo>
                  <a:pt x="21239" y="223508"/>
                  <a:pt x="260298" y="8437"/>
                  <a:pt x="703768" y="0"/>
                </a:cubicBezTo>
                <a:cubicBezTo>
                  <a:pt x="1042006" y="-5967"/>
                  <a:pt x="1480602" y="218572"/>
                  <a:pt x="1407536" y="669595"/>
                </a:cubicBezTo>
                <a:cubicBezTo>
                  <a:pt x="1420938" y="1060455"/>
                  <a:pt x="1096252" y="1404458"/>
                  <a:pt x="703768" y="1339190"/>
                </a:cubicBezTo>
                <a:cubicBezTo>
                  <a:pt x="259664" y="1331539"/>
                  <a:pt x="-16635" y="1103980"/>
                  <a:pt x="0" y="669595"/>
                </a:cubicBezTo>
                <a:close/>
              </a:path>
              <a:path w="1407536" h="1339189" stroke="0" extrusionOk="0">
                <a:moveTo>
                  <a:pt x="0" y="669595"/>
                </a:moveTo>
                <a:cubicBezTo>
                  <a:pt x="16164" y="299123"/>
                  <a:pt x="392634" y="-3956"/>
                  <a:pt x="703768" y="0"/>
                </a:cubicBezTo>
                <a:cubicBezTo>
                  <a:pt x="1114739" y="32819"/>
                  <a:pt x="1411383" y="316641"/>
                  <a:pt x="1407536" y="669595"/>
                </a:cubicBezTo>
                <a:cubicBezTo>
                  <a:pt x="1318566" y="1065135"/>
                  <a:pt x="1048757" y="1246474"/>
                  <a:pt x="703768" y="1339190"/>
                </a:cubicBezTo>
                <a:cubicBezTo>
                  <a:pt x="308261" y="1246961"/>
                  <a:pt x="16619" y="1032768"/>
                  <a:pt x="0" y="669595"/>
                </a:cubicBezTo>
                <a:close/>
              </a:path>
            </a:pathLst>
          </a:custGeom>
          <a:ln w="28575">
            <a:noFill/>
            <a:extLst>
              <a:ext uri="{C807C97D-BFC1-408E-A445-0C87EB9F89A2}">
                <ask:lineSketchStyleProps xmlns="" xmlns:ask="http://schemas.microsoft.com/office/drawing/2018/sketchyshapes" sd="443304282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8" name="Picture 24" descr="A picture containing grass, tree, outdoor, building&#10;&#10;Description automatically generated">
            <a:extLst>
              <a:ext uri="{FF2B5EF4-FFF2-40B4-BE49-F238E27FC236}">
                <a16:creationId xmlns:a16="http://schemas.microsoft.com/office/drawing/2014/main" id="{11B05256-BAD7-4B78-902C-86049917281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5462" t="728" r="37438" b="-728"/>
          <a:stretch/>
        </p:blipFill>
        <p:spPr>
          <a:xfrm>
            <a:off x="5289415" y="321160"/>
            <a:ext cx="1058165" cy="1044685"/>
          </a:xfrm>
          <a:custGeom>
            <a:avLst/>
            <a:gdLst>
              <a:gd name="connsiteX0" fmla="*/ 0 w 1407536"/>
              <a:gd name="connsiteY0" fmla="*/ 694803 h 1389606"/>
              <a:gd name="connsiteX1" fmla="*/ 703768 w 1407536"/>
              <a:gd name="connsiteY1" fmla="*/ 0 h 1389606"/>
              <a:gd name="connsiteX2" fmla="*/ 1407536 w 1407536"/>
              <a:gd name="connsiteY2" fmla="*/ 694803 h 1389606"/>
              <a:gd name="connsiteX3" fmla="*/ 703768 w 1407536"/>
              <a:gd name="connsiteY3" fmla="*/ 1389606 h 1389606"/>
              <a:gd name="connsiteX4" fmla="*/ 0 w 1407536"/>
              <a:gd name="connsiteY4" fmla="*/ 694803 h 138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536" h="1389606" fill="none" extrusionOk="0">
                <a:moveTo>
                  <a:pt x="0" y="694803"/>
                </a:moveTo>
                <a:cubicBezTo>
                  <a:pt x="33560" y="290810"/>
                  <a:pt x="369507" y="67111"/>
                  <a:pt x="703768" y="0"/>
                </a:cubicBezTo>
                <a:cubicBezTo>
                  <a:pt x="1164085" y="-32193"/>
                  <a:pt x="1389854" y="254154"/>
                  <a:pt x="1407536" y="694803"/>
                </a:cubicBezTo>
                <a:cubicBezTo>
                  <a:pt x="1356574" y="1068419"/>
                  <a:pt x="1169228" y="1399051"/>
                  <a:pt x="703768" y="1389606"/>
                </a:cubicBezTo>
                <a:cubicBezTo>
                  <a:pt x="284008" y="1470275"/>
                  <a:pt x="-55730" y="1097745"/>
                  <a:pt x="0" y="694803"/>
                </a:cubicBezTo>
                <a:close/>
              </a:path>
              <a:path w="1407536" h="1389606" stroke="0" extrusionOk="0">
                <a:moveTo>
                  <a:pt x="0" y="694803"/>
                </a:moveTo>
                <a:cubicBezTo>
                  <a:pt x="26939" y="385281"/>
                  <a:pt x="340711" y="10455"/>
                  <a:pt x="703768" y="0"/>
                </a:cubicBezTo>
                <a:cubicBezTo>
                  <a:pt x="1141709" y="-68001"/>
                  <a:pt x="1442724" y="391114"/>
                  <a:pt x="1407536" y="694803"/>
                </a:cubicBezTo>
                <a:cubicBezTo>
                  <a:pt x="1468521" y="1051946"/>
                  <a:pt x="1164486" y="1388444"/>
                  <a:pt x="703768" y="1389606"/>
                </a:cubicBezTo>
                <a:cubicBezTo>
                  <a:pt x="282857" y="1332046"/>
                  <a:pt x="458" y="1061209"/>
                  <a:pt x="0" y="694803"/>
                </a:cubicBezTo>
                <a:close/>
              </a:path>
            </a:pathLst>
          </a:custGeom>
          <a:ln w="28575">
            <a:noFill/>
            <a:extLst>
              <a:ext uri="{C807C97D-BFC1-408E-A445-0C87EB9F89A2}">
                <ask:lineSketchStyleProps xmlns="" xmlns:ask="http://schemas.microsoft.com/office/drawing/2018/sketchyshapes" sd="2622489116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A56F055-9EE0-77B5-A7AA-DD8E7109E6F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9708" t="17016" r="25312" b="15442"/>
          <a:stretch/>
        </p:blipFill>
        <p:spPr>
          <a:xfrm>
            <a:off x="3174164" y="5511557"/>
            <a:ext cx="1298795" cy="1196232"/>
          </a:xfrm>
          <a:prstGeom prst="rect">
            <a:avLst/>
          </a:prstGeom>
        </p:spPr>
      </p:pic>
      <p:pic>
        <p:nvPicPr>
          <p:cNvPr id="1026" name="Picture 2" descr="Dotace NZÚ na fotovoltaiku pro bytové domy | Solární Expert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137" y="2184295"/>
            <a:ext cx="1035679" cy="77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voltaika pro bytové a obecní domy | FVE Arpe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12" y="229820"/>
            <a:ext cx="1372255" cy="7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79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ECDB0-E47A-4D6B-9231-C77420747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Kvalitní renovace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BBB6B-08F2-43F3-820F-5738572D225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027981" y="6320938"/>
            <a:ext cx="2743200" cy="365125"/>
          </a:xfrm>
        </p:spPr>
        <p:txBody>
          <a:bodyPr/>
          <a:lstStyle/>
          <a:p>
            <a:fld id="{AF13B4C2-1800-4540-A231-E2B810F048C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3F70A-63F3-4A35-BF78-04148501E9E3}"/>
              </a:ext>
            </a:extLst>
          </p:cNvPr>
          <p:cNvSpPr txBox="1"/>
          <p:nvPr/>
        </p:nvSpPr>
        <p:spPr>
          <a:xfrm>
            <a:off x="4900963" y="1427891"/>
            <a:ext cx="116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solidFill>
                  <a:schemeClr val="bg1"/>
                </a:solidFill>
              </a:rPr>
              <a:t>100%</a:t>
            </a:r>
          </a:p>
        </p:txBody>
      </p:sp>
      <p:sp>
        <p:nvSpPr>
          <p:cNvPr id="15" name="AutoShape 4" descr="\eta ">
            <a:extLst>
              <a:ext uri="{FF2B5EF4-FFF2-40B4-BE49-F238E27FC236}">
                <a16:creationId xmlns:a16="http://schemas.microsoft.com/office/drawing/2014/main" id="{17B9190C-F882-4CBA-ACA4-C7C5F46F37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09894" y="13949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289" y="981075"/>
            <a:ext cx="8605395" cy="5339863"/>
          </a:xfrm>
          <a:prstGeom prst="rect">
            <a:avLst/>
          </a:prstGeom>
        </p:spPr>
      </p:pic>
      <p:pic>
        <p:nvPicPr>
          <p:cNvPr id="27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528CBB1D-4B16-53FA-A2CB-E14010726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00" r="583"/>
          <a:stretch/>
        </p:blipFill>
        <p:spPr>
          <a:xfrm>
            <a:off x="9230470" y="1504429"/>
            <a:ext cx="1180635" cy="1853315"/>
          </a:xfrm>
          <a:prstGeom prst="rect">
            <a:avLst/>
          </a:prstGeom>
        </p:spPr>
      </p:pic>
      <p:pic>
        <p:nvPicPr>
          <p:cNvPr id="28" name="Picture 18" descr="A picture containing arrow&#10;&#10;Description automatically generated">
            <a:extLst>
              <a:ext uri="{FF2B5EF4-FFF2-40B4-BE49-F238E27FC236}">
                <a16:creationId xmlns:a16="http://schemas.microsoft.com/office/drawing/2014/main" id="{E51CB55C-FFA0-E36C-1573-ADD897DBC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0" t="-2396" r="58610" b="2396"/>
          <a:stretch/>
        </p:blipFill>
        <p:spPr>
          <a:xfrm>
            <a:off x="1757289" y="1492934"/>
            <a:ext cx="830506" cy="187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0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2"/>
          </p:nvPr>
        </p:nvSpPr>
        <p:spPr>
          <a:xfrm>
            <a:off x="9027981" y="6320938"/>
            <a:ext cx="2743200" cy="365125"/>
          </a:xfrm>
        </p:spPr>
        <p:txBody>
          <a:bodyPr/>
          <a:lstStyle/>
          <a:p>
            <a:fld id="{D25A6BF9-6486-4571-8C7E-4863D4257E78}" type="slidenum">
              <a:rPr lang="cs-CZ" smtClean="0"/>
              <a:pPr/>
              <a:t>9</a:t>
            </a:fld>
            <a:r>
              <a:rPr lang="cs-CZ"/>
              <a:t> z 141</a:t>
            </a:r>
          </a:p>
        </p:txBody>
      </p:sp>
      <p:sp>
        <p:nvSpPr>
          <p:cNvPr id="80" name="Text">
            <a:extLst>
              <a:ext uri="{FF2B5EF4-FFF2-40B4-BE49-F238E27FC236}">
                <a16:creationId xmlns:a16="http://schemas.microsoft.com/office/drawing/2014/main" id="{3636B6DA-2A76-4F3F-865C-581517420AD0}"/>
              </a:ext>
            </a:extLst>
          </p:cNvPr>
          <p:cNvSpPr txBox="1"/>
          <p:nvPr/>
        </p:nvSpPr>
        <p:spPr>
          <a:xfrm>
            <a:off x="769989" y="219193"/>
            <a:ext cx="10652023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endParaRPr lang="cs-CZ" sz="3000"/>
          </a:p>
        </p:txBody>
      </p:sp>
      <p:grpSp>
        <p:nvGrpSpPr>
          <p:cNvPr id="4" name="Skupina 3"/>
          <p:cNvGrpSpPr/>
          <p:nvPr/>
        </p:nvGrpSpPr>
        <p:grpSpPr>
          <a:xfrm>
            <a:off x="1243913" y="1095034"/>
            <a:ext cx="7324758" cy="5002634"/>
            <a:chOff x="2453877" y="1244063"/>
            <a:chExt cx="7324758" cy="5002634"/>
          </a:xfrm>
        </p:grpSpPr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C3801A1-1161-26DF-A0D2-F611D7B15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221" t="32733" r="13443" b="9565"/>
            <a:stretch/>
          </p:blipFill>
          <p:spPr>
            <a:xfrm>
              <a:off x="2669042" y="1244063"/>
              <a:ext cx="7109593" cy="4707367"/>
            </a:xfrm>
            <a:prstGeom prst="rect">
              <a:avLst/>
            </a:prstGeom>
          </p:spPr>
        </p:pic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00CDC079-6613-CDA9-334C-CF9A69C89BC8}"/>
                </a:ext>
              </a:extLst>
            </p:cNvPr>
            <p:cNvSpPr txBox="1"/>
            <p:nvPr/>
          </p:nvSpPr>
          <p:spPr>
            <a:xfrm rot="16200000">
              <a:off x="1193313" y="2830746"/>
              <a:ext cx="28442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>
                  <a:solidFill>
                    <a:schemeClr val="bg1">
                      <a:lumMod val="65000"/>
                    </a:schemeClr>
                  </a:solidFill>
                  <a:latin typeface="Ink Free" panose="03080402000500000000" pitchFamily="66" charset="0"/>
                  <a:ea typeface="Verdana" panose="020B0604030504040204" pitchFamily="34" charset="0"/>
                </a:rPr>
                <a:t>Tloušťka tep. Izolace (mm)</a:t>
              </a:r>
            </a:p>
          </p:txBody>
        </p:sp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5C70A221-30B1-01DD-CD7D-9D768339298D}"/>
                </a:ext>
              </a:extLst>
            </p:cNvPr>
            <p:cNvSpPr txBox="1"/>
            <p:nvPr/>
          </p:nvSpPr>
          <p:spPr>
            <a:xfrm>
              <a:off x="2958392" y="1492984"/>
              <a:ext cx="5509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>
                  <a:solidFill>
                    <a:schemeClr val="bg1">
                      <a:lumMod val="50000"/>
                    </a:schemeClr>
                  </a:solidFill>
                  <a:latin typeface="Ink Free" panose="03080402000500000000" pitchFamily="66" charset="0"/>
                  <a:ea typeface="Verdana" panose="020B0604030504040204" pitchFamily="34" charset="0"/>
                </a:rPr>
                <a:t>350</a:t>
              </a:r>
            </a:p>
          </p:txBody>
        </p:sp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A98429B2-8B4B-9B1B-2CC3-B1038D61AB3A}"/>
                </a:ext>
              </a:extLst>
            </p:cNvPr>
            <p:cNvSpPr txBox="1"/>
            <p:nvPr/>
          </p:nvSpPr>
          <p:spPr>
            <a:xfrm>
              <a:off x="2954979" y="2883341"/>
              <a:ext cx="5509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>
                  <a:latin typeface="Ink Free" panose="03080402000500000000" pitchFamily="66" charset="0"/>
                  <a:ea typeface="Verdana" panose="020B0604030504040204" pitchFamily="34" charset="0"/>
                </a:rPr>
                <a:t>200</a:t>
              </a:r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424D0E14-7427-EF62-1E73-40F57B7842EA}"/>
                </a:ext>
              </a:extLst>
            </p:cNvPr>
            <p:cNvSpPr txBox="1"/>
            <p:nvPr/>
          </p:nvSpPr>
          <p:spPr>
            <a:xfrm>
              <a:off x="2958390" y="5026162"/>
              <a:ext cx="5509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>
                  <a:solidFill>
                    <a:schemeClr val="bg1">
                      <a:lumMod val="50000"/>
                    </a:schemeClr>
                  </a:solidFill>
                  <a:latin typeface="Ink Free" panose="03080402000500000000" pitchFamily="66" charset="0"/>
                  <a:ea typeface="Verdana" panose="020B0604030504040204" pitchFamily="34" charset="0"/>
                </a:rPr>
                <a:t>50</a:t>
              </a:r>
            </a:p>
          </p:txBody>
        </p:sp>
        <p:sp>
          <p:nvSpPr>
            <p:cNvPr id="25" name="TextBox 17">
              <a:extLst>
                <a:ext uri="{FF2B5EF4-FFF2-40B4-BE49-F238E27FC236}">
                  <a16:creationId xmlns:a16="http://schemas.microsoft.com/office/drawing/2014/main" id="{4EFF8A96-CF07-6DC5-F0B6-7A1EB3A63668}"/>
                </a:ext>
              </a:extLst>
            </p:cNvPr>
            <p:cNvSpPr txBox="1"/>
            <p:nvPr/>
          </p:nvSpPr>
          <p:spPr>
            <a:xfrm>
              <a:off x="5040903" y="5923532"/>
              <a:ext cx="331743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>
                  <a:solidFill>
                    <a:schemeClr val="bg1">
                      <a:lumMod val="65000"/>
                    </a:schemeClr>
                  </a:solidFill>
                  <a:latin typeface="Ink Free" panose="03080402000500000000" pitchFamily="66" charset="0"/>
                  <a:ea typeface="Verdana" panose="020B0604030504040204" pitchFamily="34" charset="0"/>
                </a:rPr>
                <a:t>Náklady na </a:t>
              </a:r>
              <a:r>
                <a:rPr lang="cs-CZ" sz="1500">
                  <a:solidFill>
                    <a:schemeClr val="bg1">
                      <a:lumMod val="65000"/>
                    </a:schemeClr>
                  </a:solidFill>
                  <a:latin typeface="Ink Free" panose="03080402000500000000" pitchFamily="66" charset="0"/>
                  <a:ea typeface="Verdana" panose="020B0604030504040204" pitchFamily="34" charset="0"/>
                </a:rPr>
                <a:t>vytápění</a:t>
              </a:r>
              <a:r>
                <a:rPr lang="cs-CZ" sz="1200">
                  <a:solidFill>
                    <a:schemeClr val="bg1">
                      <a:lumMod val="65000"/>
                    </a:schemeClr>
                  </a:solidFill>
                  <a:latin typeface="Ink Free" panose="03080402000500000000" pitchFamily="66" charset="0"/>
                  <a:ea typeface="Verdana" panose="020B0604030504040204" pitchFamily="34" charset="0"/>
                </a:rPr>
                <a:t> (Kč/kWh vč. DPH)</a:t>
              </a:r>
            </a:p>
          </p:txBody>
        </p:sp>
        <p:sp>
          <p:nvSpPr>
            <p:cNvPr id="26" name="TextBox 17">
              <a:extLst>
                <a:ext uri="{FF2B5EF4-FFF2-40B4-BE49-F238E27FC236}">
                  <a16:creationId xmlns:a16="http://schemas.microsoft.com/office/drawing/2014/main" id="{6596EC31-2CE2-6DBC-39A3-68781912161B}"/>
                </a:ext>
              </a:extLst>
            </p:cNvPr>
            <p:cNvSpPr txBox="1"/>
            <p:nvPr/>
          </p:nvSpPr>
          <p:spPr>
            <a:xfrm>
              <a:off x="3385110" y="5488796"/>
              <a:ext cx="5509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>
                  <a:solidFill>
                    <a:schemeClr val="bg1">
                      <a:lumMod val="50000"/>
                    </a:schemeClr>
                  </a:solidFill>
                  <a:latin typeface="Ink Free" panose="03080402000500000000" pitchFamily="66" charset="0"/>
                  <a:ea typeface="Verdana" panose="020B0604030504040204" pitchFamily="34" charset="0"/>
                </a:rPr>
                <a:t>0,75</a:t>
              </a:r>
            </a:p>
          </p:txBody>
        </p:sp>
        <p:sp>
          <p:nvSpPr>
            <p:cNvPr id="27" name="TextBox 17">
              <a:extLst>
                <a:ext uri="{FF2B5EF4-FFF2-40B4-BE49-F238E27FC236}">
                  <a16:creationId xmlns:a16="http://schemas.microsoft.com/office/drawing/2014/main" id="{BF847EF8-B111-9E33-40B1-6922E770DDBF}"/>
                </a:ext>
              </a:extLst>
            </p:cNvPr>
            <p:cNvSpPr txBox="1"/>
            <p:nvPr/>
          </p:nvSpPr>
          <p:spPr>
            <a:xfrm>
              <a:off x="4276988" y="5488796"/>
              <a:ext cx="5509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>
                  <a:solidFill>
                    <a:schemeClr val="bg1">
                      <a:lumMod val="50000"/>
                    </a:schemeClr>
                  </a:solidFill>
                  <a:latin typeface="Ink Free" panose="03080402000500000000" pitchFamily="66" charset="0"/>
                  <a:ea typeface="Verdana" panose="020B0604030504040204" pitchFamily="34" charset="0"/>
                </a:rPr>
                <a:t>1,25</a:t>
              </a:r>
            </a:p>
          </p:txBody>
        </p: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5D8343AF-D885-E035-EA71-C8FEBAF6CFEC}"/>
                </a:ext>
              </a:extLst>
            </p:cNvPr>
            <p:cNvSpPr txBox="1"/>
            <p:nvPr/>
          </p:nvSpPr>
          <p:spPr>
            <a:xfrm>
              <a:off x="5432643" y="5488796"/>
              <a:ext cx="5509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>
                  <a:latin typeface="Ink Free" panose="03080402000500000000" pitchFamily="66" charset="0"/>
                  <a:ea typeface="Verdana" panose="020B0604030504040204" pitchFamily="34" charset="0"/>
                </a:rPr>
                <a:t>2,00</a:t>
              </a:r>
            </a:p>
          </p:txBody>
        </p:sp>
        <p:sp>
          <p:nvSpPr>
            <p:cNvPr id="29" name="TextBox 17">
              <a:extLst>
                <a:ext uri="{FF2B5EF4-FFF2-40B4-BE49-F238E27FC236}">
                  <a16:creationId xmlns:a16="http://schemas.microsoft.com/office/drawing/2014/main" id="{568C8C9E-955A-F786-9515-9246AEE89101}"/>
                </a:ext>
              </a:extLst>
            </p:cNvPr>
            <p:cNvSpPr txBox="1"/>
            <p:nvPr/>
          </p:nvSpPr>
          <p:spPr>
            <a:xfrm>
              <a:off x="6699622" y="5538420"/>
              <a:ext cx="5509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>
                  <a:latin typeface="Ink Free" panose="03080402000500000000" pitchFamily="66" charset="0"/>
                  <a:ea typeface="Verdana" panose="020B0604030504040204" pitchFamily="34" charset="0"/>
                </a:rPr>
                <a:t>2,75</a:t>
              </a:r>
            </a:p>
          </p:txBody>
        </p:sp>
        <p:sp>
          <p:nvSpPr>
            <p:cNvPr id="30" name="TextBox 17">
              <a:extLst>
                <a:ext uri="{FF2B5EF4-FFF2-40B4-BE49-F238E27FC236}">
                  <a16:creationId xmlns:a16="http://schemas.microsoft.com/office/drawing/2014/main" id="{CDDE3E4B-1A6E-8956-AF78-851B37A8B707}"/>
                </a:ext>
              </a:extLst>
            </p:cNvPr>
            <p:cNvSpPr txBox="1"/>
            <p:nvPr/>
          </p:nvSpPr>
          <p:spPr>
            <a:xfrm>
              <a:off x="7691145" y="5538420"/>
              <a:ext cx="5509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>
                  <a:solidFill>
                    <a:schemeClr val="bg1">
                      <a:lumMod val="50000"/>
                    </a:schemeClr>
                  </a:solidFill>
                  <a:latin typeface="Ink Free" panose="03080402000500000000" pitchFamily="66" charset="0"/>
                  <a:ea typeface="Verdana" panose="020B0604030504040204" pitchFamily="34" charset="0"/>
                </a:rPr>
                <a:t>3,00</a:t>
              </a:r>
            </a:p>
          </p:txBody>
        </p:sp>
        <p:sp>
          <p:nvSpPr>
            <p:cNvPr id="31" name="TextBox 17">
              <a:extLst>
                <a:ext uri="{FF2B5EF4-FFF2-40B4-BE49-F238E27FC236}">
                  <a16:creationId xmlns:a16="http://schemas.microsoft.com/office/drawing/2014/main" id="{C099C7FA-C861-1360-DB21-73C741AD41DF}"/>
                </a:ext>
              </a:extLst>
            </p:cNvPr>
            <p:cNvSpPr txBox="1"/>
            <p:nvPr/>
          </p:nvSpPr>
          <p:spPr>
            <a:xfrm>
              <a:off x="8983483" y="5538419"/>
              <a:ext cx="5509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>
                  <a:solidFill>
                    <a:schemeClr val="bg1">
                      <a:lumMod val="50000"/>
                    </a:schemeClr>
                  </a:solidFill>
                  <a:latin typeface="Ink Free" panose="03080402000500000000" pitchFamily="66" charset="0"/>
                  <a:ea typeface="Verdana" panose="020B0604030504040204" pitchFamily="34" charset="0"/>
                </a:rPr>
                <a:t>4,00</a:t>
              </a:r>
            </a:p>
          </p:txBody>
        </p:sp>
        <p:sp>
          <p:nvSpPr>
            <p:cNvPr id="32" name="Nadpis 1">
              <a:extLst>
                <a:ext uri="{FF2B5EF4-FFF2-40B4-BE49-F238E27FC236}">
                  <a16:creationId xmlns:a16="http://schemas.microsoft.com/office/drawing/2014/main" id="{C622C8B3-9B53-EE13-5B8F-A54CEDDDBDD3}"/>
                </a:ext>
              </a:extLst>
            </p:cNvPr>
            <p:cNvSpPr txBox="1">
              <a:spLocks/>
            </p:cNvSpPr>
            <p:nvPr/>
          </p:nvSpPr>
          <p:spPr>
            <a:xfrm>
              <a:off x="4166126" y="2430926"/>
              <a:ext cx="2057712" cy="64792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rgbClr val="0C8341"/>
                  </a:solidFill>
                  <a:latin typeface="+mn-lt"/>
                  <a:ea typeface="Verdana" charset="0"/>
                  <a:cs typeface="Verdana" charset="0"/>
                </a:defRPr>
              </a:lvl1pPr>
            </a:lstStyle>
            <a:p>
              <a:pPr algn="l"/>
              <a:r>
                <a:rPr lang="cs-CZ">
                  <a:solidFill>
                    <a:schemeClr val="bg1">
                      <a:lumMod val="95000"/>
                    </a:schemeClr>
                  </a:solidFill>
                  <a:latin typeface="Ink Free" panose="03080402000500000000" pitchFamily="66" charset="0"/>
                  <a:ea typeface="ＭＳ Ｐゴシック" pitchFamily="34" charset="-128"/>
                </a:rPr>
                <a:t>Optimální</a:t>
              </a:r>
              <a:endParaRPr lang="cs-CZ">
                <a:solidFill>
                  <a:schemeClr val="bg1">
                    <a:lumMod val="95000"/>
                  </a:schemeClr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3" name="TextBox 17">
              <a:extLst>
                <a:ext uri="{FF2B5EF4-FFF2-40B4-BE49-F238E27FC236}">
                  <a16:creationId xmlns:a16="http://schemas.microsoft.com/office/drawing/2014/main" id="{6ADDA337-92BC-1EF7-9E87-2CE9886949E3}"/>
                </a:ext>
              </a:extLst>
            </p:cNvPr>
            <p:cNvSpPr txBox="1"/>
            <p:nvPr/>
          </p:nvSpPr>
          <p:spPr>
            <a:xfrm>
              <a:off x="2936177" y="2313409"/>
              <a:ext cx="5509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>
                  <a:latin typeface="Ink Free" panose="03080402000500000000" pitchFamily="66" charset="0"/>
                  <a:ea typeface="Verdana" panose="020B0604030504040204" pitchFamily="34" charset="0"/>
                </a:rPr>
                <a:t>280</a:t>
              </a:r>
            </a:p>
          </p:txBody>
        </p:sp>
      </p:grpSp>
      <p:sp>
        <p:nvSpPr>
          <p:cNvPr id="5" name="Obdélník 4"/>
          <p:cNvSpPr/>
          <p:nvPr/>
        </p:nvSpPr>
        <p:spPr>
          <a:xfrm>
            <a:off x="7497417" y="2734312"/>
            <a:ext cx="41126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>
                <a:latin typeface="Ink Free" panose="03080402000500000000" pitchFamily="66" charset="0"/>
              </a:rPr>
              <a:t>Cena izolantu - 20 % celého zateplení</a:t>
            </a:r>
            <a:r>
              <a:rPr lang="cs-CZ">
                <a:latin typeface="Ink Free" panose="03080402000500000000" pitchFamily="66" charset="0"/>
              </a:rPr>
              <a:t>. </a:t>
            </a:r>
          </a:p>
          <a:p>
            <a:endParaRPr lang="cs-CZ">
              <a:latin typeface="Ink Free" panose="03080402000500000000" pitchFamily="66" charset="0"/>
            </a:endParaRPr>
          </a:p>
          <a:p>
            <a:r>
              <a:rPr lang="cs-CZ">
                <a:latin typeface="Ink Free" panose="03080402000500000000" pitchFamily="66" charset="0"/>
              </a:rPr>
              <a:t>Nejvíce zaplatíte za práci, pronájem lešení, vyspravení původní omítky a novou omítku, tedy za náklady u kterých tloušťka izolace nerozhoduje.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FF7FEFB-62AD-172E-52AA-CD2EC3FC2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ＭＳ Ｐゴシック" pitchFamily="34" charset="-128"/>
              </a:rPr>
              <a:t>Tloušťka tepelné izolace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6594513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229055662F6DA42AD4FF3446113113F" ma:contentTypeVersion="18" ma:contentTypeDescription="Umožňuje vytvoriť nový dokument." ma:contentTypeScope="" ma:versionID="4a871d24b3c2c7681fdeb9bca874faee">
  <xsd:schema xmlns:xsd="http://www.w3.org/2001/XMLSchema" xmlns:xs="http://www.w3.org/2001/XMLSchema" xmlns:p="http://schemas.microsoft.com/office/2006/metadata/properties" xmlns:ns2="697fb3aa-9310-406e-960e-02156234094e" xmlns:ns3="4b6b30d7-f94b-4d29-9c02-57d61ba2171c" targetNamespace="http://schemas.microsoft.com/office/2006/metadata/properties" ma:root="true" ma:fieldsID="892bdf6ed1894386124c140e6d009910" ns2:_="" ns3:_="">
    <xsd:import namespace="697fb3aa-9310-406e-960e-02156234094e"/>
    <xsd:import namespace="4b6b30d7-f94b-4d29-9c02-57d61ba217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7fb3aa-9310-406e-960e-0215623409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Značky obrázka" ma:readOnly="false" ma:fieldId="{5cf76f15-5ced-4ddc-b409-7134ff3c332f}" ma:taxonomyMulti="true" ma:sspId="77ad8647-d6d6-4a1d-a25f-ca5f6625ff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6b30d7-f94b-4d29-9c02-57d61ba2171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c2075cd-f7ac-41da-8f7b-f678980aab8f}" ma:internalName="TaxCatchAll" ma:showField="CatchAllData" ma:web="4b6b30d7-f94b-4d29-9c02-57d61ba217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b6b30d7-f94b-4d29-9c02-57d61ba2171c" xsi:nil="true"/>
    <lcf76f155ced4ddcb4097134ff3c332f xmlns="697fb3aa-9310-406e-960e-02156234094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4F2CB0-9CB6-4574-9963-2417D3127B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7fb3aa-9310-406e-960e-02156234094e"/>
    <ds:schemaRef ds:uri="4b6b30d7-f94b-4d29-9c02-57d61ba217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13ECA9-8DEB-4C64-AD4D-CA80F36F48CB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www.w3.org/XML/1998/namespace"/>
    <ds:schemaRef ds:uri="http://purl.org/dc/terms/"/>
    <ds:schemaRef ds:uri="4b6b30d7-f94b-4d29-9c02-57d61ba2171c"/>
    <ds:schemaRef ds:uri="697fb3aa-9310-406e-960e-02156234094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33D49A6-DDC3-4C13-9FE8-F600CEF4F0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876</Words>
  <Application>Microsoft Office PowerPoint</Application>
  <PresentationFormat>Širokoúhlá obrazovka</PresentationFormat>
  <Paragraphs>145</Paragraphs>
  <Slides>19</Slides>
  <Notes>10</Notes>
  <HiddenSlides>1</HiddenSlides>
  <MMClips>0</MMClips>
  <ScaleCrop>false</ScaleCrop>
  <HeadingPairs>
    <vt:vector size="6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Century Gothic</vt:lpstr>
      <vt:lpstr>Didact Gothic</vt:lpstr>
      <vt:lpstr>Fjalla One</vt:lpstr>
      <vt:lpstr>Helvetica Neue</vt:lpstr>
      <vt:lpstr>Helvetica Neue Light</vt:lpstr>
      <vt:lpstr>Helvetica Neue Medium</vt:lpstr>
      <vt:lpstr>Ink Free</vt:lpstr>
      <vt:lpstr>Symbol</vt:lpstr>
      <vt:lpstr>Times New Roman</vt:lpstr>
      <vt:lpstr>Verdana</vt:lpstr>
      <vt:lpstr>Wingdings</vt:lpstr>
      <vt:lpstr>Motiv Office</vt:lpstr>
      <vt:lpstr>Cesta k uhlíkově neutrálním budovám</vt:lpstr>
      <vt:lpstr>Energetická soběstačnost států / světadílů</vt:lpstr>
      <vt:lpstr>Cena energií</vt:lpstr>
      <vt:lpstr>Kam míří legislativa</vt:lpstr>
      <vt:lpstr>Kam míří legislativa</vt:lpstr>
      <vt:lpstr>Renovační desatero</vt:lpstr>
      <vt:lpstr>Prezentace aplikace PowerPoint</vt:lpstr>
      <vt:lpstr>Kvalitní renovace</vt:lpstr>
      <vt:lpstr>Tloušťka tepelné izolace</vt:lpstr>
      <vt:lpstr>Eliminace tepelných mostů  nezateplený sokl</vt:lpstr>
      <vt:lpstr>Osazení oken</vt:lpstr>
      <vt:lpstr>Prezentace aplikace PowerPoint</vt:lpstr>
      <vt:lpstr>Optimalizovaná spotřeba energie v budovách</vt:lpstr>
      <vt:lpstr>Efektivní využití energie Tepelné čerpadlo</vt:lpstr>
      <vt:lpstr>Efektivní využití energie fotovoltaika</vt:lpstr>
      <vt:lpstr>Renovační pas</vt:lpstr>
      <vt:lpstr>Komplexní renovace</vt:lpstr>
      <vt:lpstr>Prezentace aplikace PowerPoint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Microsoft Office</dc:creator>
  <cp:lastModifiedBy>Michal Čejka</cp:lastModifiedBy>
  <cp:revision>31</cp:revision>
  <dcterms:created xsi:type="dcterms:W3CDTF">2020-09-07T11:02:01Z</dcterms:created>
  <dcterms:modified xsi:type="dcterms:W3CDTF">2024-10-31T07:39:13Z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0x010100D229055662F6DA42AD4FF3446113113F</vt:lpwstr>
  </property>
  <property fmtid="{D5CDD505-2E9C-101B-9397-08002B2CF9AE}" pid="3" name="MediaServiceImageTags">
    <vt:lpwstr/>
  </property>
</Properties>
</file>