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69" r:id="rId7"/>
    <p:sldId id="259" r:id="rId8"/>
    <p:sldId id="263" r:id="rId9"/>
    <p:sldId id="268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34" y="102"/>
      </p:cViewPr>
      <p:guideLst>
        <p:guide orient="horz" pos="329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C67D2-6116-4658-A983-5190668EA0F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94310F-EC30-4350-A5A7-C31AE1809A1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Společenství vlastníků bytových jednotek (SVJ)</a:t>
          </a:r>
          <a:endParaRPr lang="en-US"/>
        </a:p>
      </dgm:t>
    </dgm:pt>
    <dgm:pt modelId="{7CBB1EBC-ECE2-42EB-8D9E-A584404D1026}" type="parTrans" cxnId="{73026B94-8AFA-45A6-A726-0A67C98F4086}">
      <dgm:prSet/>
      <dgm:spPr/>
      <dgm:t>
        <a:bodyPr/>
        <a:lstStyle/>
        <a:p>
          <a:endParaRPr lang="en-US"/>
        </a:p>
      </dgm:t>
    </dgm:pt>
    <dgm:pt modelId="{B781DEE3-9132-4EE0-B1C8-A639E4CACFBA}" type="sibTrans" cxnId="{73026B94-8AFA-45A6-A726-0A67C98F4086}">
      <dgm:prSet/>
      <dgm:spPr/>
      <dgm:t>
        <a:bodyPr/>
        <a:lstStyle/>
        <a:p>
          <a:endParaRPr lang="en-US"/>
        </a:p>
      </dgm:t>
    </dgm:pt>
    <dgm:pt modelId="{BC0405D1-7D24-4939-B24E-7271A4E388D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Správce budovy v případě, že SVJ nevzniklo</a:t>
          </a:r>
          <a:endParaRPr lang="en-US"/>
        </a:p>
      </dgm:t>
    </dgm:pt>
    <dgm:pt modelId="{F751FC70-7299-4F53-9914-2364616B8042}" type="parTrans" cxnId="{836C46FF-A69C-480C-9F69-CCF1C84A134A}">
      <dgm:prSet/>
      <dgm:spPr/>
      <dgm:t>
        <a:bodyPr/>
        <a:lstStyle/>
        <a:p>
          <a:endParaRPr lang="en-US"/>
        </a:p>
      </dgm:t>
    </dgm:pt>
    <dgm:pt modelId="{D1AAB5C2-385E-415D-895B-EDE833904203}" type="sibTrans" cxnId="{836C46FF-A69C-480C-9F69-CCF1C84A134A}">
      <dgm:prSet/>
      <dgm:spPr/>
      <dgm:t>
        <a:bodyPr/>
        <a:lstStyle/>
        <a:p>
          <a:endParaRPr lang="en-US"/>
        </a:p>
      </dgm:t>
    </dgm:pt>
    <dgm:pt modelId="{242BD5A4-05AA-4CEB-8E9D-3F98FD00574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i="0" dirty="0"/>
            <a:t>Vlastník budovy  družstvo, obec …</a:t>
          </a:r>
          <a:endParaRPr lang="en-US" i="0" dirty="0"/>
        </a:p>
      </dgm:t>
    </dgm:pt>
    <dgm:pt modelId="{2833D201-AA5E-4C66-8AC6-EA505EC31F0D}" type="parTrans" cxnId="{3A62C414-5756-452D-93E9-1026FB8391E9}">
      <dgm:prSet/>
      <dgm:spPr/>
      <dgm:t>
        <a:bodyPr/>
        <a:lstStyle/>
        <a:p>
          <a:endParaRPr lang="en-US"/>
        </a:p>
      </dgm:t>
    </dgm:pt>
    <dgm:pt modelId="{DC379BCF-DF03-47A8-9284-273367B18340}" type="sibTrans" cxnId="{3A62C414-5756-452D-93E9-1026FB8391E9}">
      <dgm:prSet/>
      <dgm:spPr/>
      <dgm:t>
        <a:bodyPr/>
        <a:lstStyle/>
        <a:p>
          <a:endParaRPr lang="en-US"/>
        </a:p>
      </dgm:t>
    </dgm:pt>
    <dgm:pt modelId="{984768EE-AC41-48A2-BA48-807F9A0BDD6E}" type="pres">
      <dgm:prSet presAssocID="{305C67D2-6116-4658-A983-5190668EA0F0}" presName="diagram" presStyleCnt="0">
        <dgm:presLayoutVars>
          <dgm:dir/>
          <dgm:resizeHandles val="exact"/>
        </dgm:presLayoutVars>
      </dgm:prSet>
      <dgm:spPr/>
    </dgm:pt>
    <dgm:pt modelId="{1874B40C-D503-4643-9CD2-6D9B204263F6}" type="pres">
      <dgm:prSet presAssocID="{2894310F-EC30-4350-A5A7-C31AE1809A17}" presName="node" presStyleLbl="node1" presStyleIdx="0" presStyleCnt="3">
        <dgm:presLayoutVars>
          <dgm:bulletEnabled val="1"/>
        </dgm:presLayoutVars>
      </dgm:prSet>
      <dgm:spPr/>
    </dgm:pt>
    <dgm:pt modelId="{B9FD5631-4850-43D7-B6BA-762DE9B14782}" type="pres">
      <dgm:prSet presAssocID="{B781DEE3-9132-4EE0-B1C8-A639E4CACFBA}" presName="sibTrans" presStyleCnt="0"/>
      <dgm:spPr/>
    </dgm:pt>
    <dgm:pt modelId="{915DF3C4-CFAB-40A7-B5EE-AFFF3DF039E4}" type="pres">
      <dgm:prSet presAssocID="{BC0405D1-7D24-4939-B24E-7271A4E388DF}" presName="node" presStyleLbl="node1" presStyleIdx="1" presStyleCnt="3">
        <dgm:presLayoutVars>
          <dgm:bulletEnabled val="1"/>
        </dgm:presLayoutVars>
      </dgm:prSet>
      <dgm:spPr/>
    </dgm:pt>
    <dgm:pt modelId="{CE6E37FD-FA37-4B77-9870-B8E9050EF11A}" type="pres">
      <dgm:prSet presAssocID="{D1AAB5C2-385E-415D-895B-EDE833904203}" presName="sibTrans" presStyleCnt="0"/>
      <dgm:spPr/>
    </dgm:pt>
    <dgm:pt modelId="{B2B6E591-A67D-4A08-8AFB-6A9F60617224}" type="pres">
      <dgm:prSet presAssocID="{242BD5A4-05AA-4CEB-8E9D-3F98FD005746}" presName="node" presStyleLbl="node1" presStyleIdx="2" presStyleCnt="3">
        <dgm:presLayoutVars>
          <dgm:bulletEnabled val="1"/>
        </dgm:presLayoutVars>
      </dgm:prSet>
      <dgm:spPr/>
    </dgm:pt>
  </dgm:ptLst>
  <dgm:cxnLst>
    <dgm:cxn modelId="{3A62C414-5756-452D-93E9-1026FB8391E9}" srcId="{305C67D2-6116-4658-A983-5190668EA0F0}" destId="{242BD5A4-05AA-4CEB-8E9D-3F98FD005746}" srcOrd="2" destOrd="0" parTransId="{2833D201-AA5E-4C66-8AC6-EA505EC31F0D}" sibTransId="{DC379BCF-DF03-47A8-9284-273367B18340}"/>
    <dgm:cxn modelId="{5048BA41-6696-44D2-BDB6-4F8CB64A36EB}" type="presOf" srcId="{BC0405D1-7D24-4939-B24E-7271A4E388DF}" destId="{915DF3C4-CFAB-40A7-B5EE-AFFF3DF039E4}" srcOrd="0" destOrd="0" presId="urn:microsoft.com/office/officeart/2005/8/layout/default"/>
    <dgm:cxn modelId="{4E933571-9447-489F-B4C1-ADACEDB2BF4E}" type="presOf" srcId="{305C67D2-6116-4658-A983-5190668EA0F0}" destId="{984768EE-AC41-48A2-BA48-807F9A0BDD6E}" srcOrd="0" destOrd="0" presId="urn:microsoft.com/office/officeart/2005/8/layout/default"/>
    <dgm:cxn modelId="{F13F7080-253A-4772-85F4-494ADE1EC7C0}" type="presOf" srcId="{2894310F-EC30-4350-A5A7-C31AE1809A17}" destId="{1874B40C-D503-4643-9CD2-6D9B204263F6}" srcOrd="0" destOrd="0" presId="urn:microsoft.com/office/officeart/2005/8/layout/default"/>
    <dgm:cxn modelId="{73026B94-8AFA-45A6-A726-0A67C98F4086}" srcId="{305C67D2-6116-4658-A983-5190668EA0F0}" destId="{2894310F-EC30-4350-A5A7-C31AE1809A17}" srcOrd="0" destOrd="0" parTransId="{7CBB1EBC-ECE2-42EB-8D9E-A584404D1026}" sibTransId="{B781DEE3-9132-4EE0-B1C8-A639E4CACFBA}"/>
    <dgm:cxn modelId="{479B79C7-0698-45AD-8F82-DD6375F7D002}" type="presOf" srcId="{242BD5A4-05AA-4CEB-8E9D-3F98FD005746}" destId="{B2B6E591-A67D-4A08-8AFB-6A9F60617224}" srcOrd="0" destOrd="0" presId="urn:microsoft.com/office/officeart/2005/8/layout/default"/>
    <dgm:cxn modelId="{836C46FF-A69C-480C-9F69-CCF1C84A134A}" srcId="{305C67D2-6116-4658-A983-5190668EA0F0}" destId="{BC0405D1-7D24-4939-B24E-7271A4E388DF}" srcOrd="1" destOrd="0" parTransId="{F751FC70-7299-4F53-9914-2364616B8042}" sibTransId="{D1AAB5C2-385E-415D-895B-EDE833904203}"/>
    <dgm:cxn modelId="{B0D5E943-16F0-4D54-80BF-B5550AA1B567}" type="presParOf" srcId="{984768EE-AC41-48A2-BA48-807F9A0BDD6E}" destId="{1874B40C-D503-4643-9CD2-6D9B204263F6}" srcOrd="0" destOrd="0" presId="urn:microsoft.com/office/officeart/2005/8/layout/default"/>
    <dgm:cxn modelId="{49674218-FEF8-4988-BD1F-C9916AF0BE86}" type="presParOf" srcId="{984768EE-AC41-48A2-BA48-807F9A0BDD6E}" destId="{B9FD5631-4850-43D7-B6BA-762DE9B14782}" srcOrd="1" destOrd="0" presId="urn:microsoft.com/office/officeart/2005/8/layout/default"/>
    <dgm:cxn modelId="{BC293256-A81E-47F7-8B48-CB73A8AF10A6}" type="presParOf" srcId="{984768EE-AC41-48A2-BA48-807F9A0BDD6E}" destId="{915DF3C4-CFAB-40A7-B5EE-AFFF3DF039E4}" srcOrd="2" destOrd="0" presId="urn:microsoft.com/office/officeart/2005/8/layout/default"/>
    <dgm:cxn modelId="{4DBA084D-A02E-4B04-AC71-6D09277198BA}" type="presParOf" srcId="{984768EE-AC41-48A2-BA48-807F9A0BDD6E}" destId="{CE6E37FD-FA37-4B77-9870-B8E9050EF11A}" srcOrd="3" destOrd="0" presId="urn:microsoft.com/office/officeart/2005/8/layout/default"/>
    <dgm:cxn modelId="{7B7A818F-E600-4767-A181-D65C8662C74A}" type="presParOf" srcId="{984768EE-AC41-48A2-BA48-807F9A0BDD6E}" destId="{B2B6E591-A67D-4A08-8AFB-6A9F6061722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DB9515-7D02-46E0-B7C8-BB21D1F74EB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0075D-43E6-4459-8230-2FA247F8AD1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Motivuje (nebo nutí) dát do pořádku dokumentaci k tepelné soustavě</a:t>
          </a:r>
        </a:p>
      </dgm:t>
    </dgm:pt>
    <dgm:pt modelId="{3432C339-5C82-42F3-B37E-3C03FD88A39F}" type="parTrans" cxnId="{2C4121B5-E049-4276-9F1E-DF64A32CFE95}">
      <dgm:prSet/>
      <dgm:spPr/>
      <dgm:t>
        <a:bodyPr/>
        <a:lstStyle/>
        <a:p>
          <a:endParaRPr lang="en-US"/>
        </a:p>
      </dgm:t>
    </dgm:pt>
    <dgm:pt modelId="{0E7CC4E5-9B12-4F34-9E70-8BC74866EEF8}" type="sibTrans" cxnId="{2C4121B5-E049-4276-9F1E-DF64A32CFE95}">
      <dgm:prSet/>
      <dgm:spPr/>
      <dgm:t>
        <a:bodyPr/>
        <a:lstStyle/>
        <a:p>
          <a:endParaRPr lang="en-US"/>
        </a:p>
      </dgm:t>
    </dgm:pt>
    <dgm:pt modelId="{E6752A9D-44FA-404E-A5CF-B45AB3A0118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Upozorní na nedostatky a problémy</a:t>
          </a:r>
          <a:endParaRPr lang="en-US" dirty="0"/>
        </a:p>
      </dgm:t>
    </dgm:pt>
    <dgm:pt modelId="{2160B605-D0C4-47FA-8DBD-6D46E887E6E4}" type="parTrans" cxnId="{FE00AB10-36B2-490B-A3EA-4AA5A8D657D0}">
      <dgm:prSet/>
      <dgm:spPr/>
      <dgm:t>
        <a:bodyPr/>
        <a:lstStyle/>
        <a:p>
          <a:endParaRPr lang="en-US"/>
        </a:p>
      </dgm:t>
    </dgm:pt>
    <dgm:pt modelId="{6CBFC3C5-9E6D-49DE-B08C-1AB39149826D}" type="sibTrans" cxnId="{FE00AB10-36B2-490B-A3EA-4AA5A8D657D0}">
      <dgm:prSet/>
      <dgm:spPr/>
      <dgm:t>
        <a:bodyPr/>
        <a:lstStyle/>
        <a:p>
          <a:endParaRPr lang="en-US"/>
        </a:p>
      </dgm:t>
    </dgm:pt>
    <dgm:pt modelId="{486E191B-F581-460E-B233-8C78D4092B6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Předloží náměty na tepelné a potažmo finanční úspory</a:t>
          </a:r>
          <a:endParaRPr lang="en-US" b="1" dirty="0"/>
        </a:p>
      </dgm:t>
    </dgm:pt>
    <dgm:pt modelId="{F372130A-EA28-471C-903E-7589417E92FD}" type="parTrans" cxnId="{87FF8290-B513-44BC-9007-35377A0D94D4}">
      <dgm:prSet/>
      <dgm:spPr/>
      <dgm:t>
        <a:bodyPr/>
        <a:lstStyle/>
        <a:p>
          <a:endParaRPr lang="en-US"/>
        </a:p>
      </dgm:t>
    </dgm:pt>
    <dgm:pt modelId="{CC87AE55-466B-484F-8441-3F562158D79D}" type="sibTrans" cxnId="{87FF8290-B513-44BC-9007-35377A0D94D4}">
      <dgm:prSet/>
      <dgm:spPr/>
      <dgm:t>
        <a:bodyPr/>
        <a:lstStyle/>
        <a:p>
          <a:endParaRPr lang="en-US"/>
        </a:p>
      </dgm:t>
    </dgm:pt>
    <dgm:pt modelId="{7194AD67-41C5-4F31-8E08-E5261E1859F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Zabrání hrozící pokutě ve výši až 200 000,- Kč, pokud nezajistí kontrolu    </a:t>
          </a:r>
          <a:endParaRPr lang="en-US" b="1" dirty="0"/>
        </a:p>
      </dgm:t>
    </dgm:pt>
    <dgm:pt modelId="{248572E5-FE74-4D18-A8DC-677CE4FFDED1}" type="parTrans" cxnId="{E652D225-9BD4-40DB-8DEE-B18661FD8CA5}">
      <dgm:prSet/>
      <dgm:spPr/>
      <dgm:t>
        <a:bodyPr/>
        <a:lstStyle/>
        <a:p>
          <a:endParaRPr lang="cs-CZ"/>
        </a:p>
      </dgm:t>
    </dgm:pt>
    <dgm:pt modelId="{DC77679E-DE50-40BF-A18D-78AD64E0B925}" type="sibTrans" cxnId="{E652D225-9BD4-40DB-8DEE-B18661FD8CA5}">
      <dgm:prSet/>
      <dgm:spPr/>
      <dgm:t>
        <a:bodyPr/>
        <a:lstStyle/>
        <a:p>
          <a:endParaRPr lang="cs-CZ"/>
        </a:p>
      </dgm:t>
    </dgm:pt>
    <dgm:pt modelId="{ED8104F4-097A-4288-AC5B-73ECB3CC9B20}" type="pres">
      <dgm:prSet presAssocID="{D5DB9515-7D02-46E0-B7C8-BB21D1F74EB9}" presName="root" presStyleCnt="0">
        <dgm:presLayoutVars>
          <dgm:dir/>
          <dgm:resizeHandles val="exact"/>
        </dgm:presLayoutVars>
      </dgm:prSet>
      <dgm:spPr/>
    </dgm:pt>
    <dgm:pt modelId="{D9885F5C-A19B-4167-AC83-55A2847280A5}" type="pres">
      <dgm:prSet presAssocID="{B4F0075D-43E6-4459-8230-2FA247F8AD1C}" presName="compNode" presStyleCnt="0"/>
      <dgm:spPr/>
    </dgm:pt>
    <dgm:pt modelId="{7C3CA18B-EFB1-4449-BF97-37308C4EF923}" type="pres">
      <dgm:prSet presAssocID="{B4F0075D-43E6-4459-8230-2FA247F8AD1C}" presName="bgRect" presStyleLbl="bgShp" presStyleIdx="0" presStyleCnt="4"/>
      <dgm:spPr/>
    </dgm:pt>
    <dgm:pt modelId="{E2331869-78EC-4FBF-8B3B-576D8F88BD19}" type="pres">
      <dgm:prSet presAssocID="{B4F0075D-43E6-4459-8230-2FA247F8AD1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áždivá látka"/>
        </a:ext>
      </dgm:extLst>
    </dgm:pt>
    <dgm:pt modelId="{D3615E13-CC2C-4847-AE3A-F7FEECAD2936}" type="pres">
      <dgm:prSet presAssocID="{B4F0075D-43E6-4459-8230-2FA247F8AD1C}" presName="spaceRect" presStyleCnt="0"/>
      <dgm:spPr/>
    </dgm:pt>
    <dgm:pt modelId="{9365BF39-84DE-4B44-8254-7A53252F8A4B}" type="pres">
      <dgm:prSet presAssocID="{B4F0075D-43E6-4459-8230-2FA247F8AD1C}" presName="parTx" presStyleLbl="revTx" presStyleIdx="0" presStyleCnt="4">
        <dgm:presLayoutVars>
          <dgm:chMax val="0"/>
          <dgm:chPref val="0"/>
        </dgm:presLayoutVars>
      </dgm:prSet>
      <dgm:spPr/>
    </dgm:pt>
    <dgm:pt modelId="{FB149C2F-CA9E-4CFD-BFA3-8A0C22C6E85A}" type="pres">
      <dgm:prSet presAssocID="{0E7CC4E5-9B12-4F34-9E70-8BC74866EEF8}" presName="sibTrans" presStyleCnt="0"/>
      <dgm:spPr/>
    </dgm:pt>
    <dgm:pt modelId="{BF606228-F111-4A88-9EB3-4DC0D5C7B486}" type="pres">
      <dgm:prSet presAssocID="{E6752A9D-44FA-404E-A5CF-B45AB3A01185}" presName="compNode" presStyleCnt="0"/>
      <dgm:spPr/>
    </dgm:pt>
    <dgm:pt modelId="{BE3AFF63-D211-4F15-9C8F-876C2E402129}" type="pres">
      <dgm:prSet presAssocID="{E6752A9D-44FA-404E-A5CF-B45AB3A01185}" presName="bgRect" presStyleLbl="bgShp" presStyleIdx="1" presStyleCnt="4" custLinFactNeighborY="-10441"/>
      <dgm:spPr/>
    </dgm:pt>
    <dgm:pt modelId="{E6F44291-028D-4732-8B35-E717C18D6313}" type="pres">
      <dgm:prSet presAssocID="{E6752A9D-44FA-404E-A5CF-B45AB3A0118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rování"/>
        </a:ext>
      </dgm:extLst>
    </dgm:pt>
    <dgm:pt modelId="{AE4B3898-1BA5-4AE6-8099-7AB81D304025}" type="pres">
      <dgm:prSet presAssocID="{E6752A9D-44FA-404E-A5CF-B45AB3A01185}" presName="spaceRect" presStyleCnt="0"/>
      <dgm:spPr/>
    </dgm:pt>
    <dgm:pt modelId="{DC6E7945-BFFC-4623-9DD8-917532B94A42}" type="pres">
      <dgm:prSet presAssocID="{E6752A9D-44FA-404E-A5CF-B45AB3A01185}" presName="parTx" presStyleLbl="revTx" presStyleIdx="1" presStyleCnt="4" custLinFactNeighborX="274" custLinFactNeighborY="-10441">
        <dgm:presLayoutVars>
          <dgm:chMax val="0"/>
          <dgm:chPref val="0"/>
        </dgm:presLayoutVars>
      </dgm:prSet>
      <dgm:spPr/>
    </dgm:pt>
    <dgm:pt modelId="{CA2FD900-ABAC-4EC0-8F1F-F513670A92A6}" type="pres">
      <dgm:prSet presAssocID="{6CBFC3C5-9E6D-49DE-B08C-1AB39149826D}" presName="sibTrans" presStyleCnt="0"/>
      <dgm:spPr/>
    </dgm:pt>
    <dgm:pt modelId="{B3A46A3A-9607-416C-A132-72616C5597FF}" type="pres">
      <dgm:prSet presAssocID="{486E191B-F581-460E-B233-8C78D4092B67}" presName="compNode" presStyleCnt="0"/>
      <dgm:spPr/>
    </dgm:pt>
    <dgm:pt modelId="{B9C1E110-48A1-451E-B3F4-C37A4107217A}" type="pres">
      <dgm:prSet presAssocID="{486E191B-F581-460E-B233-8C78D4092B67}" presName="bgRect" presStyleLbl="bgShp" presStyleIdx="2" presStyleCnt="4" custLinFactNeighborY="-20891"/>
      <dgm:spPr/>
    </dgm:pt>
    <dgm:pt modelId="{354344C8-8AB7-440A-8300-E98A74A9C6A1}" type="pres">
      <dgm:prSet presAssocID="{486E191B-F581-460E-B233-8C78D4092B67}" presName="iconRect" presStyleLbl="node1" presStyleIdx="2" presStyleCnt="4" custLinFactNeighborX="11995" custLinFactNeighborY="-342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A6EBC1BC-DB0A-4799-BFDE-359790CE29CB}" type="pres">
      <dgm:prSet presAssocID="{486E191B-F581-460E-B233-8C78D4092B67}" presName="spaceRect" presStyleCnt="0"/>
      <dgm:spPr/>
    </dgm:pt>
    <dgm:pt modelId="{7D112219-A922-41E6-B84C-838C8881A892}" type="pres">
      <dgm:prSet presAssocID="{486E191B-F581-460E-B233-8C78D4092B67}" presName="parTx" presStyleLbl="revTx" presStyleIdx="2" presStyleCnt="4" custLinFactNeighborY="-17535">
        <dgm:presLayoutVars>
          <dgm:chMax val="0"/>
          <dgm:chPref val="0"/>
        </dgm:presLayoutVars>
      </dgm:prSet>
      <dgm:spPr/>
    </dgm:pt>
    <dgm:pt modelId="{E1AA6185-531E-498C-9555-A127F0C9F877}" type="pres">
      <dgm:prSet presAssocID="{CC87AE55-466B-484F-8441-3F562158D79D}" presName="sibTrans" presStyleCnt="0"/>
      <dgm:spPr/>
    </dgm:pt>
    <dgm:pt modelId="{82A3416A-A12F-4802-B515-8517D01AE384}" type="pres">
      <dgm:prSet presAssocID="{7194AD67-41C5-4F31-8E08-E5261E1859F2}" presName="compNode" presStyleCnt="0"/>
      <dgm:spPr/>
    </dgm:pt>
    <dgm:pt modelId="{0813E86B-E183-430F-9E79-B8318B6A263D}" type="pres">
      <dgm:prSet presAssocID="{7194AD67-41C5-4F31-8E08-E5261E1859F2}" presName="bgRect" presStyleLbl="bgShp" presStyleIdx="3" presStyleCnt="4" custLinFactNeighborY="-27531"/>
      <dgm:spPr/>
    </dgm:pt>
    <dgm:pt modelId="{20E23A5B-F13C-425C-BBE7-D743DDA54512}" type="pres">
      <dgm:prSet presAssocID="{7194AD67-41C5-4F31-8E08-E5261E1859F2}" presName="iconRect" presStyleLbl="node1" presStyleIdx="3" presStyleCnt="4" custLinFactNeighborX="16772" custLinFactNeighborY="-3500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zzlobený obličej s výplní se souvislou výplní"/>
        </a:ext>
      </dgm:extLst>
    </dgm:pt>
    <dgm:pt modelId="{DDA958A2-6D70-4256-A852-A6C0BE2139D4}" type="pres">
      <dgm:prSet presAssocID="{7194AD67-41C5-4F31-8E08-E5261E1859F2}" presName="spaceRect" presStyleCnt="0"/>
      <dgm:spPr/>
    </dgm:pt>
    <dgm:pt modelId="{3DE9C648-6320-4965-885F-E8FCD0691E62}" type="pres">
      <dgm:prSet presAssocID="{7194AD67-41C5-4F31-8E08-E5261E1859F2}" presName="parTx" presStyleLbl="revTx" presStyleIdx="3" presStyleCnt="4" custLinFactNeighborX="-365" custLinFactNeighborY="-26389">
        <dgm:presLayoutVars>
          <dgm:chMax val="0"/>
          <dgm:chPref val="0"/>
        </dgm:presLayoutVars>
      </dgm:prSet>
      <dgm:spPr/>
    </dgm:pt>
  </dgm:ptLst>
  <dgm:cxnLst>
    <dgm:cxn modelId="{FE00AB10-36B2-490B-A3EA-4AA5A8D657D0}" srcId="{D5DB9515-7D02-46E0-B7C8-BB21D1F74EB9}" destId="{E6752A9D-44FA-404E-A5CF-B45AB3A01185}" srcOrd="1" destOrd="0" parTransId="{2160B605-D0C4-47FA-8DBD-6D46E887E6E4}" sibTransId="{6CBFC3C5-9E6D-49DE-B08C-1AB39149826D}"/>
    <dgm:cxn modelId="{E652D225-9BD4-40DB-8DEE-B18661FD8CA5}" srcId="{D5DB9515-7D02-46E0-B7C8-BB21D1F74EB9}" destId="{7194AD67-41C5-4F31-8E08-E5261E1859F2}" srcOrd="3" destOrd="0" parTransId="{248572E5-FE74-4D18-A8DC-677CE4FFDED1}" sibTransId="{DC77679E-DE50-40BF-A18D-78AD64E0B925}"/>
    <dgm:cxn modelId="{57A95C2B-674F-4382-ABFF-4A82B104788D}" type="presOf" srcId="{7194AD67-41C5-4F31-8E08-E5261E1859F2}" destId="{3DE9C648-6320-4965-885F-E8FCD0691E62}" srcOrd="0" destOrd="0" presId="urn:microsoft.com/office/officeart/2018/2/layout/IconVerticalSolidList"/>
    <dgm:cxn modelId="{8A0D3B3F-5F0A-46C8-9EBF-EE3E4C353458}" type="presOf" srcId="{D5DB9515-7D02-46E0-B7C8-BB21D1F74EB9}" destId="{ED8104F4-097A-4288-AC5B-73ECB3CC9B20}" srcOrd="0" destOrd="0" presId="urn:microsoft.com/office/officeart/2018/2/layout/IconVerticalSolidList"/>
    <dgm:cxn modelId="{87FF8290-B513-44BC-9007-35377A0D94D4}" srcId="{D5DB9515-7D02-46E0-B7C8-BB21D1F74EB9}" destId="{486E191B-F581-460E-B233-8C78D4092B67}" srcOrd="2" destOrd="0" parTransId="{F372130A-EA28-471C-903E-7589417E92FD}" sibTransId="{CC87AE55-466B-484F-8441-3F562158D79D}"/>
    <dgm:cxn modelId="{01488495-223F-47FF-8EB3-375CD189BA05}" type="presOf" srcId="{E6752A9D-44FA-404E-A5CF-B45AB3A01185}" destId="{DC6E7945-BFFC-4623-9DD8-917532B94A42}" srcOrd="0" destOrd="0" presId="urn:microsoft.com/office/officeart/2018/2/layout/IconVerticalSolidList"/>
    <dgm:cxn modelId="{856E4EAE-8167-4633-B06F-E61B970431B4}" type="presOf" srcId="{B4F0075D-43E6-4459-8230-2FA247F8AD1C}" destId="{9365BF39-84DE-4B44-8254-7A53252F8A4B}" srcOrd="0" destOrd="0" presId="urn:microsoft.com/office/officeart/2018/2/layout/IconVerticalSolidList"/>
    <dgm:cxn modelId="{2C4121B5-E049-4276-9F1E-DF64A32CFE95}" srcId="{D5DB9515-7D02-46E0-B7C8-BB21D1F74EB9}" destId="{B4F0075D-43E6-4459-8230-2FA247F8AD1C}" srcOrd="0" destOrd="0" parTransId="{3432C339-5C82-42F3-B37E-3C03FD88A39F}" sibTransId="{0E7CC4E5-9B12-4F34-9E70-8BC74866EEF8}"/>
    <dgm:cxn modelId="{02323DDA-B643-40D4-A922-FB1AE15CE77F}" type="presOf" srcId="{486E191B-F581-460E-B233-8C78D4092B67}" destId="{7D112219-A922-41E6-B84C-838C8881A892}" srcOrd="0" destOrd="0" presId="urn:microsoft.com/office/officeart/2018/2/layout/IconVerticalSolidList"/>
    <dgm:cxn modelId="{13CFC63F-5AF0-4F4C-9292-F377A1094E26}" type="presParOf" srcId="{ED8104F4-097A-4288-AC5B-73ECB3CC9B20}" destId="{D9885F5C-A19B-4167-AC83-55A2847280A5}" srcOrd="0" destOrd="0" presId="urn:microsoft.com/office/officeart/2018/2/layout/IconVerticalSolidList"/>
    <dgm:cxn modelId="{3CC1F416-0DCD-4797-BA2F-BBD53F6C466E}" type="presParOf" srcId="{D9885F5C-A19B-4167-AC83-55A2847280A5}" destId="{7C3CA18B-EFB1-4449-BF97-37308C4EF923}" srcOrd="0" destOrd="0" presId="urn:microsoft.com/office/officeart/2018/2/layout/IconVerticalSolidList"/>
    <dgm:cxn modelId="{613A4822-3C4A-442B-A0D0-C409E2E7B350}" type="presParOf" srcId="{D9885F5C-A19B-4167-AC83-55A2847280A5}" destId="{E2331869-78EC-4FBF-8B3B-576D8F88BD19}" srcOrd="1" destOrd="0" presId="urn:microsoft.com/office/officeart/2018/2/layout/IconVerticalSolidList"/>
    <dgm:cxn modelId="{D5969933-A84D-4557-8D91-F6C0AAC4D769}" type="presParOf" srcId="{D9885F5C-A19B-4167-AC83-55A2847280A5}" destId="{D3615E13-CC2C-4847-AE3A-F7FEECAD2936}" srcOrd="2" destOrd="0" presId="urn:microsoft.com/office/officeart/2018/2/layout/IconVerticalSolidList"/>
    <dgm:cxn modelId="{E1A3B423-0BD9-430E-AA78-62FD59F99440}" type="presParOf" srcId="{D9885F5C-A19B-4167-AC83-55A2847280A5}" destId="{9365BF39-84DE-4B44-8254-7A53252F8A4B}" srcOrd="3" destOrd="0" presId="urn:microsoft.com/office/officeart/2018/2/layout/IconVerticalSolidList"/>
    <dgm:cxn modelId="{238A55E4-696E-443A-8CB5-4569229674AE}" type="presParOf" srcId="{ED8104F4-097A-4288-AC5B-73ECB3CC9B20}" destId="{FB149C2F-CA9E-4CFD-BFA3-8A0C22C6E85A}" srcOrd="1" destOrd="0" presId="urn:microsoft.com/office/officeart/2018/2/layout/IconVerticalSolidList"/>
    <dgm:cxn modelId="{62C3527A-4E51-430D-9336-CB40DC145273}" type="presParOf" srcId="{ED8104F4-097A-4288-AC5B-73ECB3CC9B20}" destId="{BF606228-F111-4A88-9EB3-4DC0D5C7B486}" srcOrd="2" destOrd="0" presId="urn:microsoft.com/office/officeart/2018/2/layout/IconVerticalSolidList"/>
    <dgm:cxn modelId="{FD1F871B-2452-4485-8D33-FE7E88522A1F}" type="presParOf" srcId="{BF606228-F111-4A88-9EB3-4DC0D5C7B486}" destId="{BE3AFF63-D211-4F15-9C8F-876C2E402129}" srcOrd="0" destOrd="0" presId="urn:microsoft.com/office/officeart/2018/2/layout/IconVerticalSolidList"/>
    <dgm:cxn modelId="{6968BB1E-9F54-4568-9F2D-09D4ED5E5656}" type="presParOf" srcId="{BF606228-F111-4A88-9EB3-4DC0D5C7B486}" destId="{E6F44291-028D-4732-8B35-E717C18D6313}" srcOrd="1" destOrd="0" presId="urn:microsoft.com/office/officeart/2018/2/layout/IconVerticalSolidList"/>
    <dgm:cxn modelId="{053BD2E3-940C-4257-BEC3-A2E34E180A76}" type="presParOf" srcId="{BF606228-F111-4A88-9EB3-4DC0D5C7B486}" destId="{AE4B3898-1BA5-4AE6-8099-7AB81D304025}" srcOrd="2" destOrd="0" presId="urn:microsoft.com/office/officeart/2018/2/layout/IconVerticalSolidList"/>
    <dgm:cxn modelId="{DE7FA35C-35B9-4C17-996A-FB4C22744813}" type="presParOf" srcId="{BF606228-F111-4A88-9EB3-4DC0D5C7B486}" destId="{DC6E7945-BFFC-4623-9DD8-917532B94A42}" srcOrd="3" destOrd="0" presId="urn:microsoft.com/office/officeart/2018/2/layout/IconVerticalSolidList"/>
    <dgm:cxn modelId="{85B7662F-A91D-43BC-94CD-2EB896EECAE7}" type="presParOf" srcId="{ED8104F4-097A-4288-AC5B-73ECB3CC9B20}" destId="{CA2FD900-ABAC-4EC0-8F1F-F513670A92A6}" srcOrd="3" destOrd="0" presId="urn:microsoft.com/office/officeart/2018/2/layout/IconVerticalSolidList"/>
    <dgm:cxn modelId="{507216D2-A5FA-434E-9A2E-D6EB1D568091}" type="presParOf" srcId="{ED8104F4-097A-4288-AC5B-73ECB3CC9B20}" destId="{B3A46A3A-9607-416C-A132-72616C5597FF}" srcOrd="4" destOrd="0" presId="urn:microsoft.com/office/officeart/2018/2/layout/IconVerticalSolidList"/>
    <dgm:cxn modelId="{45C1FB27-CBA8-4294-85EF-5D4314E91A8B}" type="presParOf" srcId="{B3A46A3A-9607-416C-A132-72616C5597FF}" destId="{B9C1E110-48A1-451E-B3F4-C37A4107217A}" srcOrd="0" destOrd="0" presId="urn:microsoft.com/office/officeart/2018/2/layout/IconVerticalSolidList"/>
    <dgm:cxn modelId="{62D28A62-2C00-4B3D-9C57-5860F2EE765E}" type="presParOf" srcId="{B3A46A3A-9607-416C-A132-72616C5597FF}" destId="{354344C8-8AB7-440A-8300-E98A74A9C6A1}" srcOrd="1" destOrd="0" presId="urn:microsoft.com/office/officeart/2018/2/layout/IconVerticalSolidList"/>
    <dgm:cxn modelId="{3A99B01A-DFE6-47D1-A035-E424BE4F9AEA}" type="presParOf" srcId="{B3A46A3A-9607-416C-A132-72616C5597FF}" destId="{A6EBC1BC-DB0A-4799-BFDE-359790CE29CB}" srcOrd="2" destOrd="0" presId="urn:microsoft.com/office/officeart/2018/2/layout/IconVerticalSolidList"/>
    <dgm:cxn modelId="{B9D36BDD-73A7-4B5C-9852-255A6DC652FA}" type="presParOf" srcId="{B3A46A3A-9607-416C-A132-72616C5597FF}" destId="{7D112219-A922-41E6-B84C-838C8881A892}" srcOrd="3" destOrd="0" presId="urn:microsoft.com/office/officeart/2018/2/layout/IconVerticalSolidList"/>
    <dgm:cxn modelId="{AE22C37B-2E2D-458C-A34E-BC239AA63998}" type="presParOf" srcId="{ED8104F4-097A-4288-AC5B-73ECB3CC9B20}" destId="{E1AA6185-531E-498C-9555-A127F0C9F877}" srcOrd="5" destOrd="0" presId="urn:microsoft.com/office/officeart/2018/2/layout/IconVerticalSolidList"/>
    <dgm:cxn modelId="{6E57E7BE-B6C3-4F54-B098-6BADC01D6F59}" type="presParOf" srcId="{ED8104F4-097A-4288-AC5B-73ECB3CC9B20}" destId="{82A3416A-A12F-4802-B515-8517D01AE384}" srcOrd="6" destOrd="0" presId="urn:microsoft.com/office/officeart/2018/2/layout/IconVerticalSolidList"/>
    <dgm:cxn modelId="{EFEB52B9-D856-41F6-9F3B-8BA5F1CC4D14}" type="presParOf" srcId="{82A3416A-A12F-4802-B515-8517D01AE384}" destId="{0813E86B-E183-430F-9E79-B8318B6A263D}" srcOrd="0" destOrd="0" presId="urn:microsoft.com/office/officeart/2018/2/layout/IconVerticalSolidList"/>
    <dgm:cxn modelId="{6907042B-DB28-483D-8B80-FD9727D3023B}" type="presParOf" srcId="{82A3416A-A12F-4802-B515-8517D01AE384}" destId="{20E23A5B-F13C-425C-BBE7-D743DDA54512}" srcOrd="1" destOrd="0" presId="urn:microsoft.com/office/officeart/2018/2/layout/IconVerticalSolidList"/>
    <dgm:cxn modelId="{0D9F4485-EF5E-42F0-90A6-8C03D83279A6}" type="presParOf" srcId="{82A3416A-A12F-4802-B515-8517D01AE384}" destId="{DDA958A2-6D70-4256-A852-A6C0BE2139D4}" srcOrd="2" destOrd="0" presId="urn:microsoft.com/office/officeart/2018/2/layout/IconVerticalSolidList"/>
    <dgm:cxn modelId="{37EC61B8-F4B2-4903-8B76-FDB939CB6793}" type="presParOf" srcId="{82A3416A-A12F-4802-B515-8517D01AE384}" destId="{3DE9C648-6320-4965-885F-E8FCD0691E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4B40C-D503-4643-9CD2-6D9B204263F6}">
      <dsp:nvSpPr>
        <dsp:cNvPr id="0" name=""/>
        <dsp:cNvSpPr/>
      </dsp:nvSpPr>
      <dsp:spPr>
        <a:xfrm>
          <a:off x="0" y="820218"/>
          <a:ext cx="3414946" cy="2048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Společenství vlastníků bytových jednotek (SVJ)</a:t>
          </a:r>
          <a:endParaRPr lang="en-US" sz="3300" kern="1200"/>
        </a:p>
      </dsp:txBody>
      <dsp:txXfrm>
        <a:off x="0" y="820218"/>
        <a:ext cx="3414946" cy="2048967"/>
      </dsp:txXfrm>
    </dsp:sp>
    <dsp:sp modelId="{915DF3C4-CFAB-40A7-B5EE-AFFF3DF039E4}">
      <dsp:nvSpPr>
        <dsp:cNvPr id="0" name=""/>
        <dsp:cNvSpPr/>
      </dsp:nvSpPr>
      <dsp:spPr>
        <a:xfrm>
          <a:off x="3756441" y="820218"/>
          <a:ext cx="3414946" cy="20489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Správce budovy v případě, že SVJ nevzniklo</a:t>
          </a:r>
          <a:endParaRPr lang="en-US" sz="3300" kern="1200"/>
        </a:p>
      </dsp:txBody>
      <dsp:txXfrm>
        <a:off x="3756441" y="820218"/>
        <a:ext cx="3414946" cy="2048967"/>
      </dsp:txXfrm>
    </dsp:sp>
    <dsp:sp modelId="{B2B6E591-A67D-4A08-8AFB-6A9F60617224}">
      <dsp:nvSpPr>
        <dsp:cNvPr id="0" name=""/>
        <dsp:cNvSpPr/>
      </dsp:nvSpPr>
      <dsp:spPr>
        <a:xfrm>
          <a:off x="7512882" y="820218"/>
          <a:ext cx="3414946" cy="20489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i="0" kern="1200" dirty="0"/>
            <a:t>Vlastník budovy  družstvo, obec …</a:t>
          </a:r>
          <a:endParaRPr lang="en-US" sz="3300" i="0" kern="1200" dirty="0"/>
        </a:p>
      </dsp:txBody>
      <dsp:txXfrm>
        <a:off x="7512882" y="820218"/>
        <a:ext cx="3414946" cy="2048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CA18B-EFB1-4449-BF97-37308C4EF923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31869-78EC-4FBF-8B3B-576D8F88BD19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5BF39-84DE-4B44-8254-7A53252F8A4B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Motivuje (nebo nutí) dát do pořádku dokumentaci k tepelné soustavě</a:t>
          </a:r>
        </a:p>
      </dsp:txBody>
      <dsp:txXfrm>
        <a:off x="1057183" y="1805"/>
        <a:ext cx="9458416" cy="915310"/>
      </dsp:txXfrm>
    </dsp:sp>
    <dsp:sp modelId="{BE3AFF63-D211-4F15-9C8F-876C2E402129}">
      <dsp:nvSpPr>
        <dsp:cNvPr id="0" name=""/>
        <dsp:cNvSpPr/>
      </dsp:nvSpPr>
      <dsp:spPr>
        <a:xfrm>
          <a:off x="0" y="1050376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44291-028D-4732-8B35-E717C18D6313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E7945-BFFC-4623-9DD8-917532B94A42}">
      <dsp:nvSpPr>
        <dsp:cNvPr id="0" name=""/>
        <dsp:cNvSpPr/>
      </dsp:nvSpPr>
      <dsp:spPr>
        <a:xfrm>
          <a:off x="1057183" y="1050376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Upozorní na nedostatky a problémy</a:t>
          </a:r>
          <a:endParaRPr lang="en-US" sz="2200" kern="1200" dirty="0"/>
        </a:p>
      </dsp:txBody>
      <dsp:txXfrm>
        <a:off x="1057183" y="1050376"/>
        <a:ext cx="9458416" cy="915310"/>
      </dsp:txXfrm>
    </dsp:sp>
    <dsp:sp modelId="{B9C1E110-48A1-451E-B3F4-C37A4107217A}">
      <dsp:nvSpPr>
        <dsp:cNvPr id="0" name=""/>
        <dsp:cNvSpPr/>
      </dsp:nvSpPr>
      <dsp:spPr>
        <a:xfrm>
          <a:off x="0" y="209886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344C8-8AB7-440A-8300-E98A74A9C6A1}">
      <dsp:nvSpPr>
        <dsp:cNvPr id="0" name=""/>
        <dsp:cNvSpPr/>
      </dsp:nvSpPr>
      <dsp:spPr>
        <a:xfrm>
          <a:off x="337266" y="2323500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12219-A922-41E6-B84C-838C8881A892}">
      <dsp:nvSpPr>
        <dsp:cNvPr id="0" name=""/>
        <dsp:cNvSpPr/>
      </dsp:nvSpPr>
      <dsp:spPr>
        <a:xfrm>
          <a:off x="1057183" y="2129583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Předloží náměty na tepelné a potažmo finanční úspory</a:t>
          </a:r>
          <a:endParaRPr lang="en-US" sz="2200" b="1" kern="1200" dirty="0"/>
        </a:p>
      </dsp:txBody>
      <dsp:txXfrm>
        <a:off x="1057183" y="2129583"/>
        <a:ext cx="9458416" cy="915310"/>
      </dsp:txXfrm>
    </dsp:sp>
    <dsp:sp modelId="{0813E86B-E183-430F-9E79-B8318B6A263D}">
      <dsp:nvSpPr>
        <dsp:cNvPr id="0" name=""/>
        <dsp:cNvSpPr/>
      </dsp:nvSpPr>
      <dsp:spPr>
        <a:xfrm>
          <a:off x="0" y="3182227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23A5B-F13C-425C-BBE7-D743DDA54512}">
      <dsp:nvSpPr>
        <dsp:cNvPr id="0" name=""/>
        <dsp:cNvSpPr/>
      </dsp:nvSpPr>
      <dsp:spPr>
        <a:xfrm>
          <a:off x="361315" y="3463933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9C648-6320-4965-885F-E8FCD0691E62}">
      <dsp:nvSpPr>
        <dsp:cNvPr id="0" name=""/>
        <dsp:cNvSpPr/>
      </dsp:nvSpPr>
      <dsp:spPr>
        <a:xfrm>
          <a:off x="1022660" y="3192679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Zabrání hrozící pokutě ve výši až 200 000,- Kč, pokud nezajistí kontrolu    </a:t>
          </a:r>
          <a:endParaRPr lang="en-US" sz="2200" b="1" kern="1200" dirty="0"/>
        </a:p>
      </dsp:txBody>
      <dsp:txXfrm>
        <a:off x="1022660" y="3192679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523F4-F6DB-3FA0-61C2-7FCA75F02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8089BB-CD59-08B0-74EE-3FD2286A9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FDB3B0-8732-011F-AAD9-3D257FF4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89E6-5866-4464-A4EA-FB5737CACAF6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406B31-BB80-FEDB-536F-AE1AC0A0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024793-B55D-6703-72D7-0EB950BD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DA5E-5284-45E1-8740-F192B66F1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37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CF195-C5F5-CB8C-AF4F-9F26C0E9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C4B399-5111-9BDD-2B51-7EC4E4FB7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90835D-8D08-1831-68A5-B28CB678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89E6-5866-4464-A4EA-FB5737CACAF6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63F119-CCE5-896C-A4F5-F39D87C8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95E988-8896-D4CD-1AA1-BE7E65BE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DA5E-5284-45E1-8740-F192B66F1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64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093BE6A-14CC-7BFF-CA30-477EF0C78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74078C-7041-42AE-F9B4-ABE7CB9A1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A4B450-F570-D4AA-E37B-EAFDEE70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89E6-5866-4464-A4EA-FB5737CACAF6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F3C16C-7447-E4B1-2F55-C26B0816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484DC8-8242-ED10-EA3E-A5F01DB5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DA5E-5284-45E1-8740-F192B66F1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63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D33D7-CD07-54EF-96BE-19F9B967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3648E5-FD9D-9DD3-5CDA-E7BCB00D4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C881FC-3726-2539-4A80-DAEB8562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89E6-5866-4464-A4EA-FB5737CACAF6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8CDB24-A2C8-1A9C-2BA8-840763FF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DE8491-1680-C1BF-5182-E77510E6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DA5E-5284-45E1-8740-F192B66F1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98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4D4FA-18BE-506B-99D8-562215D7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7E666F-A8CE-D52D-9CCF-8CF283021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990295-BEC0-96F7-EDB5-F7BE2598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89E6-5866-4464-A4EA-FB5737CACAF6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CDDB14-3ED5-C856-7C1A-4E1D8621A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90198D-F121-8DF4-BA5A-B6BC35985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DA5E-5284-45E1-8740-F192B66F1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37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E777DF-FFE9-7A0E-1CB3-A1D5EB91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9E192A-4C4E-AAFB-4ADE-5FEA315AF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7D8424-33B2-397C-CA2B-ED13F624E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79FA83-99F1-49A8-48E6-5778368CF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89E6-5866-4464-A4EA-FB5737CACAF6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F3E71B-F03F-61BA-D16F-F8E67527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6A0627-10EE-0E3E-9399-F4D71EAA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DA5E-5284-45E1-8740-F192B66F1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61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38ADA-E87A-48FD-DD88-5583576E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F6843E-214F-A2CF-FB6B-B8BCB022A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E53F18-0B3A-B8FF-B7F5-5A702141C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1D4F4A9-1060-5B70-3639-60EECA0DE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A1320C-E53F-F0E5-AC10-CDC787C66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4CE50DB-5608-5DA5-FEB9-4EB04BD6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89E6-5866-4464-A4EA-FB5737CACAF6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B7E03A-13B3-2B8A-2E20-435530EE4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9D23D1D-C9A4-AFB6-B3AD-7ECDC479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DA5E-5284-45E1-8740-F192B66F1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6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C8BFD-81F7-F4FE-8FC9-AEF2D870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E114DF7-37A0-4B77-E6A8-4EC72233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89E6-5866-4464-A4EA-FB5737CACAF6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F456069-056C-CBBF-950F-F71F38A9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DCFF40-8A5A-598E-9880-AD148139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DA5E-5284-45E1-8740-F192B66F1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35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B48E4CA-C749-F5F1-48A8-9721D285F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89E6-5866-4464-A4EA-FB5737CACAF6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1FD9B9-C43A-E79A-BCCB-72933D94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3ADBDE-934A-1342-15A7-6C09900F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DA5E-5284-45E1-8740-F192B66F1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69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66916-1BEB-A70E-E34A-C3830228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700E81-9096-288B-06EB-B8F70CA7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F57A96-D92D-F64C-8B6A-A2BDB181F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91B878-A175-3DFA-4EFE-9D92DEE0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89E6-5866-4464-A4EA-FB5737CACAF6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F9290B-BFBB-327E-6AB2-E203C852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F9A3F1-84C8-DD45-57FC-0D6826AB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DA5E-5284-45E1-8740-F192B66F1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20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DF378-E488-4ED4-F2AC-541A454B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04DD1B6-74D5-DBA4-71C0-FE8550C4A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E5A9A3F-DD40-30C1-D4B1-814CE49E5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1D2641-70CB-6CF6-BD44-49E8D4A4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89E6-5866-4464-A4EA-FB5737CACAF6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A8E3C7-3ED8-9C09-7D05-E9525C23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BA0D10-C189-A1D4-4F64-431B0D0B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DA5E-5284-45E1-8740-F192B66F1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01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26CCF75-DCFE-6B9E-8AB1-3D023D3B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7456A4-951F-3987-7F80-E419378D8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6631FB-C374-A371-FF4A-48AE4856C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89E6-5866-4464-A4EA-FB5737CACAF6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BC90F2-6441-F3BF-60EB-FC5BC6469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9C6EF6-78D2-874E-549E-692F2E171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3DA5E-5284-45E1-8740-F192B66F1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79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B573AC-96CE-6541-DBBE-21941BFCD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0619" y="818984"/>
            <a:ext cx="7866647" cy="3178689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rgbClr val="FFFFFF"/>
                </a:solidFill>
              </a:rPr>
              <a:t>KONTROLA SYSTÉMŮ VYTÁPĚNÍ V BYTOVÉM DOMĚ</a:t>
            </a:r>
          </a:p>
        </p:txBody>
      </p:sp>
      <p:sp>
        <p:nvSpPr>
          <p:cNvPr id="43" name="Rectangle 2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1F86C50-0F5D-86AB-27D7-836FD413DE56}"/>
              </a:ext>
            </a:extLst>
          </p:cNvPr>
          <p:cNvSpPr txBox="1"/>
          <p:nvPr/>
        </p:nvSpPr>
        <p:spPr>
          <a:xfrm>
            <a:off x="879894" y="4718649"/>
            <a:ext cx="3357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FFC000"/>
                </a:solidFill>
              </a:rPr>
              <a:t>Ing. Milan Bechyně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1EAB46E-29CA-7CDD-6EAC-2EF530F4281F}"/>
              </a:ext>
            </a:extLst>
          </p:cNvPr>
          <p:cNvSpPr txBox="1"/>
          <p:nvPr/>
        </p:nvSpPr>
        <p:spPr>
          <a:xfrm>
            <a:off x="9874331" y="4644450"/>
            <a:ext cx="2005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FFC000"/>
                </a:solidFill>
              </a:rPr>
              <a:t>TZB-info.cz</a:t>
            </a:r>
          </a:p>
        </p:txBody>
      </p:sp>
    </p:spTree>
    <p:extLst>
      <p:ext uri="{BB962C8B-B14F-4D97-AF65-F5344CB8AC3E}">
        <p14:creationId xmlns:p14="http://schemas.microsoft.com/office/powerpoint/2010/main" val="2868339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199EA-0802-648C-05FF-0F0F9F19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62" y="365125"/>
            <a:ext cx="10894646" cy="1526197"/>
          </a:xfrm>
        </p:spPr>
        <p:txBody>
          <a:bodyPr>
            <a:normAutofit/>
          </a:bodyPr>
          <a:lstStyle/>
          <a:p>
            <a:r>
              <a:rPr lang="cs-CZ" sz="4800" b="1"/>
              <a:t> V čem může být kontrola přínosem pro SVJ? </a:t>
            </a:r>
            <a:endParaRPr lang="cs-C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Zástupný obsah 4">
            <a:extLst>
              <a:ext uri="{FF2B5EF4-FFF2-40B4-BE49-F238E27FC236}">
                <a16:creationId xmlns:a16="http://schemas.microsoft.com/office/drawing/2014/main" id="{6BCECB29-20E7-589E-F7B3-CFA41DEA46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056086"/>
              </p:ext>
            </p:extLst>
          </p:nvPr>
        </p:nvGraphicFramePr>
        <p:xfrm>
          <a:off x="742462" y="146331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718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199EA-0802-648C-05FF-0F0F9F19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62" y="365125"/>
            <a:ext cx="10894646" cy="1526197"/>
          </a:xfrm>
        </p:spPr>
        <p:txBody>
          <a:bodyPr>
            <a:normAutofit/>
          </a:bodyPr>
          <a:lstStyle/>
          <a:p>
            <a:r>
              <a:rPr lang="cs-CZ" sz="4800" b="1" dirty="0"/>
              <a:t> Jeden příklad na úsporu tepla </a:t>
            </a:r>
            <a:endParaRPr lang="cs-C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obsah 3" descr="Obsah obrázku stroj/přístroj, flétna/dudy, interiér, průmysl&#10;&#10;Popis byl vytvořen automaticky">
            <a:extLst>
              <a:ext uri="{FF2B5EF4-FFF2-40B4-BE49-F238E27FC236}">
                <a16:creationId xmlns:a16="http://schemas.microsoft.com/office/drawing/2014/main" id="{ADE2D1FC-CA84-756B-38F6-1BC2ED053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9" y="1435380"/>
            <a:ext cx="9598009" cy="5405108"/>
          </a:xfrm>
        </p:spPr>
      </p:pic>
    </p:spTree>
    <p:extLst>
      <p:ext uri="{BB962C8B-B14F-4D97-AF65-F5344CB8AC3E}">
        <p14:creationId xmlns:p14="http://schemas.microsoft.com/office/powerpoint/2010/main" val="143845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63E57EFA-A1DC-B535-15F5-91D0CA22F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2" y="5879979"/>
            <a:ext cx="6750089" cy="20652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F2F85B-6FCB-7134-F97B-3816BFBF3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683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FA7FD6-3725-B9FC-FD62-A9E9C9537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54" y="360962"/>
            <a:ext cx="6573167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06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CBED76-32BB-EE66-9111-492C59A8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17" y="1880415"/>
            <a:ext cx="10053763" cy="8337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Děkuji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pozornost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CE61CA-B86A-DD69-4486-3DF4D0F7C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729" y="2915868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Ing. Milan Bechyně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		</a:t>
            </a:r>
            <a:r>
              <a:rPr lang="en-US" sz="2400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milan.bechyne@topinfo.cz</a:t>
            </a:r>
          </a:p>
        </p:txBody>
      </p:sp>
    </p:spTree>
    <p:extLst>
      <p:ext uri="{BB962C8B-B14F-4D97-AF65-F5344CB8AC3E}">
        <p14:creationId xmlns:p14="http://schemas.microsoft.com/office/powerpoint/2010/main" val="414039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A03232-7C90-7510-8428-9FCDD5E9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3400" b="1">
                <a:solidFill>
                  <a:srgbClr val="FFFFFF"/>
                </a:solidFill>
              </a:rPr>
              <a:t>CO V BYTOVÉM DOMĚ PODLÉHÁ POVINNÝM KONTROLÁM?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CC51F-78EE-DF7C-90FC-E24772751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9"/>
            <a:ext cx="9724031" cy="2123303"/>
          </a:xfrm>
        </p:spPr>
        <p:txBody>
          <a:bodyPr anchor="ctr">
            <a:normAutofit fontScale="92500" lnSpcReduction="10000"/>
          </a:bodyPr>
          <a:lstStyle/>
          <a:p>
            <a:endParaRPr lang="cs-CZ" b="1" dirty="0"/>
          </a:p>
          <a:p>
            <a:pPr lvl="1"/>
            <a:endParaRPr lang="cs-CZ" sz="1800" dirty="0">
              <a:latin typeface="Encode Sans Condensed"/>
            </a:endParaRPr>
          </a:p>
          <a:p>
            <a:pPr lvl="1"/>
            <a:r>
              <a:rPr lang="cs-CZ" sz="1800" dirty="0">
                <a:latin typeface="Encode Sans Condensed"/>
              </a:rPr>
              <a:t>Spalinové cesty (</a:t>
            </a:r>
            <a:r>
              <a:rPr lang="cs-CZ" sz="1800" dirty="0">
                <a:latin typeface="Roboto" panose="02000000000000000000" pitchFamily="2" charset="0"/>
              </a:rPr>
              <a:t>V</a:t>
            </a:r>
            <a:r>
              <a:rPr lang="cs-CZ" sz="1800" i="0" dirty="0">
                <a:effectLst/>
                <a:latin typeface="Roboto" panose="02000000000000000000" pitchFamily="2" charset="0"/>
              </a:rPr>
              <a:t>yhláška č. 34/2016 Sb. </a:t>
            </a:r>
            <a:r>
              <a:rPr lang="it-IT" sz="1800" i="0" dirty="0">
                <a:effectLst/>
                <a:latin typeface="Encode Sans Condensed"/>
              </a:rPr>
              <a:t>o čištění, kontrole a revizi spalinové cesty</a:t>
            </a:r>
            <a:r>
              <a:rPr lang="cs-CZ" sz="1800" i="0" dirty="0">
                <a:effectLst/>
                <a:latin typeface="Encode Sans Condensed"/>
              </a:rPr>
              <a:t>)</a:t>
            </a:r>
          </a:p>
          <a:p>
            <a:pPr lvl="1"/>
            <a:r>
              <a:rPr lang="cs-CZ" sz="1800" dirty="0">
                <a:latin typeface="Encode Sans Condensed"/>
              </a:rPr>
              <a:t>Kotle na pevná paliva s výkonem 10 – 300 kW (Vyhláška č. 415/2012 Sb.)</a:t>
            </a:r>
            <a:endParaRPr lang="cs-CZ" sz="1800" i="0" dirty="0">
              <a:effectLst/>
              <a:latin typeface="Encode Sans Condensed"/>
            </a:endParaRPr>
          </a:p>
          <a:p>
            <a:pPr lvl="1"/>
            <a:r>
              <a:rPr lang="cs-CZ" sz="1800" dirty="0">
                <a:latin typeface="Encode Sans Condensed"/>
              </a:rPr>
              <a:t>Plynová zařízení</a:t>
            </a:r>
          </a:p>
          <a:p>
            <a:pPr lvl="1"/>
            <a:r>
              <a:rPr lang="cs-CZ" sz="1800" i="0" dirty="0">
                <a:effectLst/>
                <a:latin typeface="Encode Sans Condensed"/>
              </a:rPr>
              <a:t>Tlakové nádoby</a:t>
            </a:r>
          </a:p>
          <a:p>
            <a:pPr lvl="1"/>
            <a:r>
              <a:rPr lang="cs-CZ" sz="1800" dirty="0">
                <a:latin typeface="Encode Sans Condensed"/>
              </a:rPr>
              <a:t>…………………………..</a:t>
            </a:r>
            <a:endParaRPr lang="cs-CZ" sz="1800" i="0" dirty="0">
              <a:effectLst/>
              <a:latin typeface="Encode Sans Condensed"/>
            </a:endParaRPr>
          </a:p>
          <a:p>
            <a:endParaRPr lang="it-IT" sz="2400" i="0" dirty="0">
              <a:effectLst/>
              <a:latin typeface="Encode Sans Condensed"/>
            </a:endParaRPr>
          </a:p>
          <a:p>
            <a:endParaRPr lang="cs-CZ" sz="2000" b="1" i="0" dirty="0">
              <a:effectLst/>
              <a:latin typeface="Encode Sans Condensed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77A8198-1948-5282-8074-7525ADB6D8F0}"/>
              </a:ext>
            </a:extLst>
          </p:cNvPr>
          <p:cNvSpPr txBox="1"/>
          <p:nvPr/>
        </p:nvSpPr>
        <p:spPr>
          <a:xfrm>
            <a:off x="655782" y="4211782"/>
            <a:ext cx="1085540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Systém vytápění se zdrojem tepla s výkonem nad 70 kW </a:t>
            </a:r>
          </a:p>
          <a:p>
            <a:r>
              <a:rPr lang="cs-CZ" sz="3200" dirty="0"/>
              <a:t>pro systémy vytápění a kombinované systémy vytápění a větrání</a:t>
            </a:r>
          </a:p>
          <a:p>
            <a:r>
              <a:rPr lang="cs-CZ" sz="2400" dirty="0"/>
              <a:t>(</a:t>
            </a:r>
            <a:r>
              <a:rPr lang="cs-CZ" sz="2400" b="1" i="0" dirty="0">
                <a:effectLst/>
                <a:latin typeface="Encode Sans Condensed"/>
              </a:rPr>
              <a:t>Vyhláška č. 38/2022 Sb</a:t>
            </a:r>
            <a:r>
              <a:rPr lang="cs-CZ" sz="2400" i="0" dirty="0">
                <a:effectLst/>
                <a:latin typeface="Encode Sans Condensed"/>
              </a:rPr>
              <a:t>. o kontrole provozovaného systému vytápění</a:t>
            </a:r>
          </a:p>
          <a:p>
            <a:r>
              <a:rPr lang="cs-CZ" sz="2400" i="0" dirty="0">
                <a:effectLst/>
                <a:latin typeface="Encode Sans Condensed"/>
              </a:rPr>
              <a:t>a kombinovaného systému vytápění a větrání)</a:t>
            </a:r>
          </a:p>
          <a:p>
            <a:pPr marL="0" indent="0">
              <a:buNone/>
            </a:pPr>
            <a:endParaRPr lang="cs-CZ" sz="2400" i="0" dirty="0">
              <a:effectLst/>
              <a:latin typeface="Encode Sans Condensed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35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C3F843-EFF1-7764-6E45-92D553B8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86855"/>
            <a:ext cx="3900973" cy="3387497"/>
          </a:xfrm>
        </p:spPr>
        <p:txBody>
          <a:bodyPr anchor="b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Jakých zdrojů tepla se výkon 70 kW týká?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sz="2800" dirty="0">
                <a:solidFill>
                  <a:srgbClr val="FFFFFF"/>
                </a:solidFill>
              </a:rPr>
              <a:t>(Vyhláška č. 38/2022 Sb.)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6292C0-E38D-ADDE-ADBD-94A90979A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700" b="0" i="0" dirty="0">
                <a:effectLst/>
                <a:latin typeface="Arial" panose="020B0604020202020204" pitchFamily="34" charset="0"/>
              </a:rPr>
              <a:t>Pro účely této vyhlášky se rozumí zdrojem tepla část systému vytápění nebo kombinovaného systému vytápění a větrání, která vyrábí tepelnou energii k ohřevu kapaliny nebo vzduchu určeného pro prostorové vytápění pomocí</a:t>
            </a:r>
            <a:br>
              <a:rPr lang="cs-CZ" sz="1700" dirty="0"/>
            </a:br>
            <a:r>
              <a:rPr lang="cs-CZ" sz="1700" b="0" i="0" dirty="0">
                <a:effectLst/>
                <a:latin typeface="Arial" panose="020B0604020202020204" pitchFamily="34" charset="0"/>
              </a:rPr>
              <a:t>1. spalování paliv,</a:t>
            </a:r>
            <a:br>
              <a:rPr lang="cs-CZ" sz="1700" dirty="0"/>
            </a:br>
            <a:r>
              <a:rPr lang="cs-CZ" sz="1700" b="0" i="0" dirty="0">
                <a:effectLst/>
                <a:latin typeface="Arial" panose="020B0604020202020204" pitchFamily="34" charset="0"/>
              </a:rPr>
              <a:t>2. přímé přeměny elektrické energie na tepelnou energii,</a:t>
            </a:r>
            <a:br>
              <a:rPr lang="cs-CZ" sz="1700" dirty="0"/>
            </a:br>
            <a:r>
              <a:rPr lang="cs-CZ" sz="1700" b="0" i="0" dirty="0">
                <a:effectLst/>
                <a:latin typeface="Arial" panose="020B0604020202020204" pitchFamily="34" charset="0"/>
              </a:rPr>
              <a:t>3. využití energie prostředí nebo zpětného získávání tepla ze vzduchu odváděného z budovy tepelným čerpadlem,</a:t>
            </a:r>
            <a:br>
              <a:rPr lang="cs-CZ" sz="1700" dirty="0"/>
            </a:br>
            <a:r>
              <a:rPr lang="cs-CZ" sz="1700" b="0" i="0" dirty="0">
                <a:effectLst/>
                <a:latin typeface="Arial" panose="020B0604020202020204" pitchFamily="34" charset="0"/>
              </a:rPr>
              <a:t>4. změny vlnové délky elektromagnetického záření, nebo</a:t>
            </a:r>
            <a:br>
              <a:rPr lang="cs-CZ" sz="1700" dirty="0"/>
            </a:br>
            <a:r>
              <a:rPr lang="cs-CZ" sz="1700" b="0" i="0" dirty="0">
                <a:effectLst/>
                <a:latin typeface="Arial" panose="020B0604020202020204" pitchFamily="34" charset="0"/>
              </a:rPr>
              <a:t>5. přímého využití energie prostředí.</a:t>
            </a:r>
          </a:p>
          <a:p>
            <a:pPr marL="0" indent="0">
              <a:buNone/>
            </a:pPr>
            <a:endParaRPr lang="cs-CZ" sz="17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700" b="1" dirty="0">
                <a:latin typeface="Arial" panose="020B0604020202020204" pitchFamily="34" charset="0"/>
              </a:rPr>
              <a:t>Pokud výčet zjednodušíme pro praxi, tak se kontroly týkají všech domů se spotřebou větší než cca 350 GJ: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700" dirty="0">
                <a:latin typeface="Arial" panose="020B0604020202020204" pitchFamily="34" charset="0"/>
              </a:rPr>
              <a:t>které mají vlastní kotelnu (např. s kotlem nebo TČ) s větším výkonem než 70 kW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700" dirty="0">
                <a:latin typeface="Arial" panose="020B0604020202020204" pitchFamily="34" charset="0"/>
              </a:rPr>
              <a:t>které odebírají teplo ze systému zásobování tepelnou energií (SZTE) s výkonem větším než 70 kW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700" dirty="0">
                <a:latin typeface="Arial" panose="020B0604020202020204" pitchFamily="34" charset="0"/>
              </a:rPr>
              <a:t>přímo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700" dirty="0">
                <a:latin typeface="Arial" panose="020B0604020202020204" pitchFamily="34" charset="0"/>
              </a:rPr>
              <a:t>přes tepelný výměník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7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72708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34600F-69FE-20E1-8FB8-BDF048E9C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lvl="1">
              <a:lnSpc>
                <a:spcPct val="90000"/>
              </a:lnSpc>
            </a:pPr>
            <a:r>
              <a:rPr lang="cs-CZ" sz="3400" b="1" dirty="0">
                <a:solidFill>
                  <a:srgbClr val="FFFFFF"/>
                </a:solidFill>
              </a:rPr>
              <a:t>Kdo v bytovém domě zodpovídá za kontroly?</a:t>
            </a:r>
            <a:br>
              <a:rPr lang="cs-CZ" sz="3400" b="1" dirty="0">
                <a:solidFill>
                  <a:srgbClr val="FFFFFF"/>
                </a:solidFill>
              </a:rPr>
            </a:br>
            <a:r>
              <a:rPr lang="cs-CZ" sz="3400" dirty="0">
                <a:solidFill>
                  <a:srgbClr val="FFFFFF"/>
                </a:solidFill>
              </a:rPr>
              <a:t>(Zákon č. 406/2000 Sb.)</a:t>
            </a:r>
            <a:br>
              <a:rPr lang="cs-CZ" sz="3400" b="1" dirty="0">
                <a:solidFill>
                  <a:srgbClr val="FFFFFF"/>
                </a:solidFill>
              </a:rPr>
            </a:br>
            <a:endParaRPr lang="cs-CZ" sz="3400" dirty="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1707842-9325-12B6-91EB-E02CAA5004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7752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327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34600F-69FE-20E1-8FB8-BDF048E9C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57" y="586855"/>
            <a:ext cx="4037835" cy="3387497"/>
          </a:xfrm>
        </p:spPr>
        <p:txBody>
          <a:bodyPr anchor="b">
            <a:normAutofit/>
          </a:bodyPr>
          <a:lstStyle/>
          <a:p>
            <a:pPr lvl="1" algn="r">
              <a:lnSpc>
                <a:spcPct val="90000"/>
              </a:lnSpc>
            </a:pPr>
            <a:r>
              <a:rPr lang="cs-CZ" sz="3700" b="1" dirty="0">
                <a:solidFill>
                  <a:srgbClr val="FFFFFF"/>
                </a:solidFill>
              </a:rPr>
              <a:t>Kdo smí provádět kontroly?</a:t>
            </a:r>
            <a:br>
              <a:rPr lang="cs-CZ" sz="3700" b="1" dirty="0">
                <a:solidFill>
                  <a:srgbClr val="FFFFFF"/>
                </a:solidFill>
              </a:rPr>
            </a:br>
            <a:r>
              <a:rPr lang="cs-CZ" sz="2800" dirty="0">
                <a:solidFill>
                  <a:srgbClr val="FFFFFF"/>
                </a:solidFill>
              </a:rPr>
              <a:t>(Zákon č. 406/2000 Sb.)</a:t>
            </a:r>
            <a:br>
              <a:rPr lang="cs-CZ" sz="3700" b="1" dirty="0">
                <a:solidFill>
                  <a:srgbClr val="FFFFFF"/>
                </a:solidFill>
              </a:rPr>
            </a:br>
            <a:endParaRPr lang="cs-CZ" sz="37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9DA67A-5F00-3E8A-A024-B8A040CF2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 b="1" i="0" dirty="0">
                <a:effectLst/>
                <a:latin typeface="Arial" panose="020B0604020202020204" pitchFamily="34" charset="0"/>
              </a:rPr>
              <a:t>Energetický specialista s příslušným oprávněním:</a:t>
            </a:r>
          </a:p>
          <a:p>
            <a:pPr lvl="1"/>
            <a:r>
              <a:rPr lang="cs-CZ" sz="2000" b="0" i="0" dirty="0">
                <a:effectLst/>
                <a:latin typeface="Arial" panose="020B0604020202020204" pitchFamily="34" charset="0"/>
              </a:rPr>
              <a:t>provádět kontroly provozovaných systémů vytápění a kombinovaných systémů vytápění a větrání</a:t>
            </a:r>
          </a:p>
          <a:p>
            <a:pPr marL="457200" lvl="1" indent="0">
              <a:buNone/>
            </a:pPr>
            <a:endParaRPr lang="cs-CZ" sz="2000" dirty="0">
              <a:latin typeface="Arial" panose="020B0604020202020204" pitchFamily="34" charset="0"/>
            </a:endParaRPr>
          </a:p>
          <a:p>
            <a:r>
              <a:rPr lang="cs-CZ" sz="2000" b="1" dirty="0">
                <a:effectLst/>
                <a:latin typeface="Arial" panose="020B0604020202020204" pitchFamily="34" charset="0"/>
              </a:rPr>
              <a:t>Osoba usazená v jiném členském státě Unie</a:t>
            </a:r>
            <a:r>
              <a:rPr lang="cs-CZ" sz="2000" b="0" dirty="0">
                <a:effectLst/>
                <a:latin typeface="Arial" panose="020B0604020202020204" pitchFamily="34" charset="0"/>
              </a:rPr>
              <a:t>, pokud je oprávněna k výkonu této činnosti podle právních předpisů jiného členského státu Unie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0135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457552-14FF-773D-1067-F45C041FE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ED9EE71-8C49-4147-EF7D-A63F3E090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D7F37A6-B618-04F3-C026-810E5E30B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EC3693-0B36-60CB-422F-B7B0B0DDA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857B02-AE23-6205-A64D-F80B0E8A0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088A93-38AB-A5E6-DECE-CD2B8ABBB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A0D7C6-B162-D1E1-F318-1B35B353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5CA292-A124-C23F-D349-F530AAA22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07C1CD-70C1-7A08-D628-9791A4F5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57" y="586855"/>
            <a:ext cx="4037835" cy="3387497"/>
          </a:xfrm>
        </p:spPr>
        <p:txBody>
          <a:bodyPr anchor="b">
            <a:normAutofit/>
          </a:bodyPr>
          <a:lstStyle/>
          <a:p>
            <a:pPr lvl="1" algn="r">
              <a:lnSpc>
                <a:spcPct val="90000"/>
              </a:lnSpc>
            </a:pPr>
            <a:r>
              <a:rPr lang="cs-CZ" sz="3700" b="1" dirty="0">
                <a:solidFill>
                  <a:srgbClr val="FFFFFF"/>
                </a:solidFill>
              </a:rPr>
              <a:t>Jak často provádět kontroly?</a:t>
            </a:r>
            <a:br>
              <a:rPr lang="cs-CZ" sz="3700" b="1" dirty="0">
                <a:solidFill>
                  <a:srgbClr val="FFFFFF"/>
                </a:solidFill>
              </a:rPr>
            </a:br>
            <a:r>
              <a:rPr lang="cs-CZ" sz="2800" dirty="0">
                <a:solidFill>
                  <a:srgbClr val="FFFFFF"/>
                </a:solidFill>
              </a:rPr>
              <a:t>(</a:t>
            </a:r>
            <a:r>
              <a:rPr lang="cs-CZ" sz="2800" dirty="0" err="1">
                <a:solidFill>
                  <a:srgbClr val="FFFFFF"/>
                </a:solidFill>
              </a:rPr>
              <a:t>Vyhl</a:t>
            </a:r>
            <a:r>
              <a:rPr lang="cs-CZ" sz="2800" dirty="0">
                <a:solidFill>
                  <a:srgbClr val="FFFFFF"/>
                </a:solidFill>
              </a:rPr>
              <a:t>. č. 38/2022 Sb.)</a:t>
            </a:r>
            <a:br>
              <a:rPr lang="cs-CZ" sz="3700" b="1" dirty="0">
                <a:solidFill>
                  <a:srgbClr val="FFFFFF"/>
                </a:solidFill>
              </a:rPr>
            </a:br>
            <a:endParaRPr lang="cs-CZ" sz="37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5A2FE5-A273-F275-A84C-7DC7D0E6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4</a:t>
            </a:r>
            <a:endParaRPr lang="cs-CZ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 Kontrola systému vytápění nebo kombinovaného systému vytápění a větrání nově uvedeného do provozu musí být provedena do 3 let od uvedení do provozu. Následně se provádí kontrola v četnosti podle odstavce 3.</a:t>
            </a:r>
            <a:br>
              <a:rPr lang="cs-CZ" dirty="0"/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(3) U již provozovaného systému vytápění nebo kombinovaného systému vytápění a větrání musí být kontrola prováděna pravidelně, a to nejméně jednou za 5 let.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65282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C199EA-0802-648C-05FF-0F0F9F19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BYTOVÉ DOMY – POVINNOSTI  </a:t>
            </a:r>
            <a:r>
              <a:rPr lang="cs-CZ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předsedy 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SVJ</a:t>
            </a:r>
            <a:r>
              <a:rPr lang="cs-CZ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správce</a:t>
            </a:r>
            <a:r>
              <a:rPr lang="cs-CZ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nebo vlastníka BD</a:t>
            </a:r>
            <a:b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A0D139-17D6-0455-7926-74FD44B09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698" y="1608667"/>
            <a:ext cx="3421958" cy="4501127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700" b="0" i="0">
              <a:effectLst/>
            </a:endParaRPr>
          </a:p>
          <a:p>
            <a:r>
              <a:rPr lang="en-US" sz="1700" b="1"/>
              <a:t>Co říká Vyhláška č. 38/2022 Sb..</a:t>
            </a:r>
          </a:p>
          <a:p>
            <a:pPr lvl="1"/>
            <a:r>
              <a:rPr lang="en-US" sz="1700" b="0" i="0">
                <a:effectLst/>
              </a:rPr>
              <a:t>zajistit pravidelnou kontrolu přístupných částí tohoto systému, jejímž výsledkem je písemná zpráva o kontrole systému vytápění a kombinovaného systému vytápění a větrání</a:t>
            </a:r>
          </a:p>
          <a:p>
            <a:pPr lvl="1"/>
            <a:r>
              <a:rPr lang="en-US" sz="1700" b="0" i="0">
                <a:effectLst/>
              </a:rPr>
              <a:t>předložit na vyžádání zprávu o kontrole systému vytápění a kombinovaného systému vytápění a větrání ministerstvu, </a:t>
            </a:r>
            <a:r>
              <a:rPr lang="en-US" sz="1700" b="1" i="0">
                <a:effectLst/>
              </a:rPr>
              <a:t>Státní energetické inspekci </a:t>
            </a:r>
            <a:r>
              <a:rPr lang="en-US" sz="1700" b="0" i="0">
                <a:effectLst/>
              </a:rPr>
              <a:t>nebo příslušnému kontrolnímu orgánu podle § 13a odst. 2</a:t>
            </a:r>
            <a:endParaRPr lang="en-US" sz="1700" b="0" i="0" dirty="0">
              <a:effectLst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65357925-DD50-0BC7-71C0-3514BC4D9273}"/>
              </a:ext>
            </a:extLst>
          </p:cNvPr>
          <p:cNvSpPr txBox="1">
            <a:spLocks/>
          </p:cNvSpPr>
          <p:nvPr/>
        </p:nvSpPr>
        <p:spPr>
          <a:xfrm>
            <a:off x="8289696" y="1608667"/>
            <a:ext cx="3421957" cy="450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/>
              <a:t>Na co se bude ptát energetický specialista při kontrole:</a:t>
            </a:r>
          </a:p>
          <a:p>
            <a:pPr lvl="1"/>
            <a:r>
              <a:rPr lang="en-US" sz="1600"/>
              <a:t>smlouvu na dodávku tepla</a:t>
            </a:r>
          </a:p>
          <a:p>
            <a:pPr lvl="1"/>
            <a:r>
              <a:rPr lang="en-US" sz="1600"/>
              <a:t>projektovou dokumentaci  vytápění a přípravy </a:t>
            </a:r>
            <a:r>
              <a:rPr lang="en-US" sz="1600" dirty="0"/>
              <a:t>TV</a:t>
            </a:r>
          </a:p>
          <a:p>
            <a:pPr lvl="1"/>
            <a:r>
              <a:rPr lang="en-US" sz="1600"/>
              <a:t>návod pro provoz, obsluhu, údržbu a užívání tepelné soustavy </a:t>
            </a:r>
            <a:r>
              <a:rPr lang="en-US" sz="1600" dirty="0"/>
              <a:t>(TS) </a:t>
            </a:r>
          </a:p>
          <a:p>
            <a:pPr lvl="1"/>
            <a:r>
              <a:rPr lang="en-US" sz="1600"/>
              <a:t>zprávu </a:t>
            </a:r>
            <a:r>
              <a:rPr lang="en-US" sz="1600" dirty="0"/>
              <a:t>o zaregulování TS</a:t>
            </a:r>
          </a:p>
          <a:p>
            <a:pPr lvl="1"/>
            <a:r>
              <a:rPr lang="en-US" sz="1600"/>
              <a:t>zprávu z předchozí kontroly podle Vyhl. č. </a:t>
            </a:r>
            <a:r>
              <a:rPr lang="en-US" sz="1600" dirty="0"/>
              <a:t>38/2022 Sb.</a:t>
            </a:r>
          </a:p>
          <a:p>
            <a:pPr lvl="1"/>
            <a:r>
              <a:rPr lang="en-US" sz="1600"/>
              <a:t>zprávy z ostatních kontrol a revizí vyplývajících ze zákona (např. kontroly požární, provozní kontroly kotlů </a:t>
            </a:r>
            <a:r>
              <a:rPr lang="en-US" sz="1600" dirty="0"/>
              <a:t>10 – 300 kW</a:t>
            </a:r>
            <a:r>
              <a:rPr lang="en-US" sz="1600"/>
              <a:t>, revize komínů, revize plynových zařízení, revize tlakových nádob, </a:t>
            </a:r>
            <a:r>
              <a:rPr lang="en-US" sz="1600" dirty="0"/>
              <a:t>…)</a:t>
            </a:r>
          </a:p>
          <a:p>
            <a:pPr lvl="1"/>
            <a:endParaRPr lang="en-US" sz="1600" dirty="0"/>
          </a:p>
          <a:p>
            <a:pPr lvl="1"/>
            <a:endParaRPr lang="en-US" sz="1600"/>
          </a:p>
          <a:p>
            <a:pPr lvl="1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152405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C199EA-0802-648C-05FF-0F0F9F19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 fontScale="90000"/>
          </a:bodyPr>
          <a:lstStyle/>
          <a:p>
            <a:r>
              <a:rPr lang="cs-CZ" sz="3700" b="1" dirty="0"/>
              <a:t>Na co se energetický specialista ptát nebude,</a:t>
            </a:r>
            <a:br>
              <a:rPr lang="cs-CZ" sz="3700" b="1" dirty="0"/>
            </a:br>
            <a:r>
              <a:rPr lang="cs-CZ" sz="3700" b="1" dirty="0"/>
              <a:t>ale předseda SVJ, nebo vlastník by měl mít nebo vědět: </a:t>
            </a:r>
            <a:br>
              <a:rPr lang="cs-CZ" sz="3700" b="1" dirty="0"/>
            </a:br>
            <a:endParaRPr lang="cs-CZ" sz="3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A0D139-17D6-0455-7926-74FD44B09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000" b="0" i="0" dirty="0">
                <a:effectLst/>
                <a:latin typeface="Arial" panose="020B0604020202020204" pitchFamily="34" charset="0"/>
              </a:rPr>
              <a:t>Meziroční porovnání cen tepla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b="0" i="0" dirty="0">
                <a:effectLst/>
                <a:latin typeface="Arial" panose="020B0604020202020204" pitchFamily="34" charset="0"/>
              </a:rPr>
              <a:t>Způsob </a:t>
            </a:r>
            <a:r>
              <a:rPr lang="cs-CZ" sz="2000" dirty="0">
                <a:latin typeface="Arial" panose="020B0604020202020204" pitchFamily="34" charset="0"/>
              </a:rPr>
              <a:t>tvorby ceny tepla od dodavatele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b="0" i="0" dirty="0">
                <a:effectLst/>
                <a:latin typeface="Arial" panose="020B0604020202020204" pitchFamily="34" charset="0"/>
              </a:rPr>
              <a:t>Kde je </a:t>
            </a:r>
            <a:r>
              <a:rPr lang="cs-CZ" sz="2000" dirty="0">
                <a:latin typeface="Arial" panose="020B0604020202020204" pitchFamily="34" charset="0"/>
              </a:rPr>
              <a:t>rozhraní vlastnictví zařízení v případě externí dodávky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</a:rPr>
              <a:t>Jak je nastavená regulace soustavy – kdo zodpovídá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</a:rPr>
              <a:t>Kdo platí elektřinu pro provoz regulace </a:t>
            </a:r>
            <a:endParaRPr lang="cs-CZ" sz="20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6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C199EA-0802-648C-05FF-0F0F9F19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220" y="784411"/>
            <a:ext cx="9688296" cy="576168"/>
          </a:xfrm>
        </p:spPr>
        <p:txBody>
          <a:bodyPr anchor="b">
            <a:normAutofit fontScale="90000"/>
          </a:bodyPr>
          <a:lstStyle/>
          <a:p>
            <a:r>
              <a:rPr lang="cs-CZ" sz="3700" b="1" dirty="0"/>
              <a:t>Vývoj ceny tepla může překvapit</a:t>
            </a:r>
            <a:endParaRPr lang="cs-CZ" sz="3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FA94858-CA4D-E7B1-6B5B-6A44BCE3A9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89780"/>
              </p:ext>
            </p:extLst>
          </p:nvPr>
        </p:nvGraphicFramePr>
        <p:xfrm>
          <a:off x="1914525" y="2144990"/>
          <a:ext cx="5890737" cy="3079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4187">
                  <a:extLst>
                    <a:ext uri="{9D8B030D-6E8A-4147-A177-3AD203B41FA5}">
                      <a16:colId xmlns:a16="http://schemas.microsoft.com/office/drawing/2014/main" val="2504169726"/>
                    </a:ext>
                  </a:extLst>
                </a:gridCol>
                <a:gridCol w="1003003">
                  <a:extLst>
                    <a:ext uri="{9D8B030D-6E8A-4147-A177-3AD203B41FA5}">
                      <a16:colId xmlns:a16="http://schemas.microsoft.com/office/drawing/2014/main" val="3440386581"/>
                    </a:ext>
                  </a:extLst>
                </a:gridCol>
                <a:gridCol w="1003003">
                  <a:extLst>
                    <a:ext uri="{9D8B030D-6E8A-4147-A177-3AD203B41FA5}">
                      <a16:colId xmlns:a16="http://schemas.microsoft.com/office/drawing/2014/main" val="721769816"/>
                    </a:ext>
                  </a:extLst>
                </a:gridCol>
                <a:gridCol w="981490">
                  <a:extLst>
                    <a:ext uri="{9D8B030D-6E8A-4147-A177-3AD203B41FA5}">
                      <a16:colId xmlns:a16="http://schemas.microsoft.com/office/drawing/2014/main" val="2375923783"/>
                    </a:ext>
                  </a:extLst>
                </a:gridCol>
                <a:gridCol w="1119527">
                  <a:extLst>
                    <a:ext uri="{9D8B030D-6E8A-4147-A177-3AD203B41FA5}">
                      <a16:colId xmlns:a16="http://schemas.microsoft.com/office/drawing/2014/main" val="4248130414"/>
                    </a:ext>
                  </a:extLst>
                </a:gridCol>
                <a:gridCol w="1119527">
                  <a:extLst>
                    <a:ext uri="{9D8B030D-6E8A-4147-A177-3AD203B41FA5}">
                      <a16:colId xmlns:a16="http://schemas.microsoft.com/office/drawing/2014/main" val="2765453275"/>
                    </a:ext>
                  </a:extLst>
                </a:gridCol>
              </a:tblGrid>
              <a:tr h="5435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0" dirty="0">
                          <a:effectLst/>
                        </a:rPr>
                        <a:t> </a:t>
                      </a:r>
                      <a:endParaRPr lang="cs-CZ" sz="1100" kern="100" dirty="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>
                          <a:effectLst/>
                        </a:rPr>
                        <a:t>ÚT teplo</a:t>
                      </a:r>
                      <a:endParaRPr lang="cs-CZ" sz="1100" kern="10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>
                          <a:effectLst/>
                        </a:rPr>
                        <a:t>cena tepla</a:t>
                      </a:r>
                      <a:endParaRPr lang="cs-CZ" sz="1100" kern="10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29242"/>
                  </a:ext>
                </a:extLst>
              </a:tr>
              <a:tr h="6339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0">
                          <a:effectLst/>
                        </a:rPr>
                        <a:t>GJ</a:t>
                      </a:r>
                      <a:endParaRPr lang="cs-CZ" sz="1100" kern="100" dirty="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MWh</a:t>
                      </a:r>
                      <a:endParaRPr lang="cs-CZ" sz="1100" kern="10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Kč</a:t>
                      </a:r>
                      <a:endParaRPr lang="cs-CZ" sz="1100" kern="10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Kč/GJ </a:t>
                      </a:r>
                      <a:endParaRPr lang="cs-CZ" sz="1100" kern="10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Kč/MWh</a:t>
                      </a:r>
                      <a:endParaRPr lang="cs-CZ" sz="1100" kern="10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1482860"/>
                  </a:ext>
                </a:extLst>
              </a:tr>
              <a:tr h="6339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0">
                          <a:effectLst/>
                        </a:rPr>
                        <a:t>2021</a:t>
                      </a:r>
                      <a:endParaRPr lang="cs-CZ" sz="1100" kern="100" dirty="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0">
                          <a:effectLst/>
                        </a:rPr>
                        <a:t>236</a:t>
                      </a:r>
                      <a:endParaRPr lang="cs-CZ" sz="1100" kern="100" dirty="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65,6</a:t>
                      </a:r>
                      <a:endParaRPr lang="cs-CZ" sz="1100" kern="10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112 825</a:t>
                      </a:r>
                      <a:endParaRPr lang="cs-CZ" sz="1100" kern="10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478</a:t>
                      </a:r>
                      <a:endParaRPr lang="cs-CZ" sz="1100" kern="10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1 721</a:t>
                      </a:r>
                      <a:endParaRPr lang="cs-CZ" sz="1100" kern="10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27679228"/>
                  </a:ext>
                </a:extLst>
              </a:tr>
              <a:tr h="6339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0">
                          <a:effectLst/>
                        </a:rPr>
                        <a:t>2022</a:t>
                      </a:r>
                      <a:endParaRPr lang="cs-CZ" sz="1100" kern="100" dirty="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0">
                          <a:effectLst/>
                        </a:rPr>
                        <a:t>204</a:t>
                      </a:r>
                      <a:endParaRPr lang="cs-CZ" sz="1100" kern="100" dirty="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56,7</a:t>
                      </a:r>
                      <a:endParaRPr lang="cs-CZ" sz="1100" kern="10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220 608</a:t>
                      </a:r>
                      <a:endParaRPr lang="cs-CZ" sz="1100" kern="10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1 081</a:t>
                      </a:r>
                      <a:endParaRPr lang="cs-CZ" sz="1100" kern="10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3 893</a:t>
                      </a:r>
                      <a:endParaRPr lang="cs-CZ" sz="1100" kern="10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08679051"/>
                  </a:ext>
                </a:extLst>
              </a:tr>
              <a:tr h="6339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0">
                          <a:effectLst/>
                        </a:rPr>
                        <a:t>2023</a:t>
                      </a:r>
                      <a:endParaRPr lang="cs-CZ" sz="1100" kern="100" dirty="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0">
                          <a:effectLst/>
                        </a:rPr>
                        <a:t>192</a:t>
                      </a:r>
                      <a:endParaRPr lang="cs-CZ" sz="1100" kern="100" dirty="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0">
                          <a:effectLst/>
                        </a:rPr>
                        <a:t>53,3</a:t>
                      </a:r>
                      <a:endParaRPr lang="cs-CZ" sz="1100" kern="100" dirty="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0">
                          <a:effectLst/>
                        </a:rPr>
                        <a:t>234 468</a:t>
                      </a:r>
                      <a:endParaRPr lang="cs-CZ" sz="1100" kern="100" dirty="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0">
                          <a:effectLst/>
                        </a:rPr>
                        <a:t>1 221</a:t>
                      </a:r>
                      <a:endParaRPr lang="cs-CZ" sz="1100" kern="100" dirty="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0">
                          <a:effectLst/>
                        </a:rPr>
                        <a:t>4 396</a:t>
                      </a:r>
                      <a:endParaRPr lang="cs-CZ" sz="1100" kern="100" dirty="0">
                        <a:effectLst/>
                        <a:latin typeface="Verdana Pro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86660103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2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2978</TotalTime>
  <Words>766</Words>
  <Application>Microsoft Office PowerPoint</Application>
  <PresentationFormat>Širokoúhlá obrazovka</PresentationFormat>
  <Paragraphs>89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Encode Sans Condensed</vt:lpstr>
      <vt:lpstr>Roboto</vt:lpstr>
      <vt:lpstr>Verdana Pro</vt:lpstr>
      <vt:lpstr>Wingdings</vt:lpstr>
      <vt:lpstr>Motiv Office</vt:lpstr>
      <vt:lpstr>KONTROLA SYSTÉMŮ VYTÁPĚNÍ V BYTOVÉM DOMĚ</vt:lpstr>
      <vt:lpstr>CO V BYTOVÉM DOMĚ PODLÉHÁ POVINNÝM KONTROLÁM?</vt:lpstr>
      <vt:lpstr>Jakých zdrojů tepla se výkon 70 kW týká? (Vyhláška č. 38/2022 Sb.)</vt:lpstr>
      <vt:lpstr>Kdo v bytovém domě zodpovídá za kontroly? (Zákon č. 406/2000 Sb.) </vt:lpstr>
      <vt:lpstr>Kdo smí provádět kontroly? (Zákon č. 406/2000 Sb.) </vt:lpstr>
      <vt:lpstr>Jak často provádět kontroly? (Vyhl. č. 38/2022 Sb.) </vt:lpstr>
      <vt:lpstr>BYTOVÉ DOMY – POVINNOSTI  předsedy SVJ, správce, nebo vlastníka BD </vt:lpstr>
      <vt:lpstr>Na co se energetický specialista ptát nebude, ale předseda SVJ, nebo vlastník by měl mít nebo vědět:  </vt:lpstr>
      <vt:lpstr>Vývoj ceny tepla může překvapit</vt:lpstr>
      <vt:lpstr> V čem může být kontrola přínosem pro SVJ? </vt:lpstr>
      <vt:lpstr> Jeden příklad na úsporu tepla 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 Bechyně</dc:creator>
  <cp:lastModifiedBy>Bechyně Milan - TZB-info</cp:lastModifiedBy>
  <cp:revision>7</cp:revision>
  <dcterms:created xsi:type="dcterms:W3CDTF">2024-10-28T05:44:36Z</dcterms:created>
  <dcterms:modified xsi:type="dcterms:W3CDTF">2024-10-31T05:25:09Z</dcterms:modified>
</cp:coreProperties>
</file>