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94" r:id="rId5"/>
  </p:sldMasterIdLst>
  <p:notesMasterIdLst>
    <p:notesMasterId r:id="rId34"/>
  </p:notesMasterIdLst>
  <p:handoutMasterIdLst>
    <p:handoutMasterId r:id="rId35"/>
  </p:handoutMasterIdLst>
  <p:sldIdLst>
    <p:sldId id="2147480632" r:id="rId6"/>
    <p:sldId id="2147480650" r:id="rId7"/>
    <p:sldId id="2147480651" r:id="rId8"/>
    <p:sldId id="2147480652" r:id="rId9"/>
    <p:sldId id="2147480653" r:id="rId10"/>
    <p:sldId id="2142531936" r:id="rId11"/>
    <p:sldId id="2147471096" r:id="rId12"/>
    <p:sldId id="414" r:id="rId13"/>
    <p:sldId id="2147480641" r:id="rId14"/>
    <p:sldId id="261" r:id="rId15"/>
    <p:sldId id="2147480640" r:id="rId16"/>
    <p:sldId id="262" r:id="rId17"/>
    <p:sldId id="2147480639" r:id="rId18"/>
    <p:sldId id="9295" r:id="rId19"/>
    <p:sldId id="273" r:id="rId20"/>
    <p:sldId id="274" r:id="rId21"/>
    <p:sldId id="369" r:id="rId22"/>
    <p:sldId id="2147480637" r:id="rId23"/>
    <p:sldId id="2147480654" r:id="rId24"/>
    <p:sldId id="276" r:id="rId25"/>
    <p:sldId id="279" r:id="rId26"/>
    <p:sldId id="284" r:id="rId27"/>
    <p:sldId id="287" r:id="rId28"/>
    <p:sldId id="2147480636" r:id="rId29"/>
    <p:sldId id="267" r:id="rId30"/>
    <p:sldId id="268" r:id="rId31"/>
    <p:sldId id="9294" r:id="rId32"/>
    <p:sldId id="2147480635" r:id="rId33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08"/>
    <a:srgbClr val="7F7F7F"/>
    <a:srgbClr val="E60A11"/>
    <a:srgbClr val="B10A11"/>
    <a:srgbClr val="869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01B1D-C95D-4D85-ACF2-1F0BB57BA3B2}" v="2" dt="2024-10-30T13:55:11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Lukes" userId="25b9aeaf-3ae1-4013-8a15-98a4916e2326" providerId="ADAL" clId="{D6D01B1D-C95D-4D85-ACF2-1F0BB57BA3B2}"/>
    <pc:docChg chg="custSel addSld delSld modSld sldOrd">
      <pc:chgData name="Vladimir Lukes" userId="25b9aeaf-3ae1-4013-8a15-98a4916e2326" providerId="ADAL" clId="{D6D01B1D-C95D-4D85-ACF2-1F0BB57BA3B2}" dt="2024-10-30T13:57:21.391" v="74" actId="2696"/>
      <pc:docMkLst>
        <pc:docMk/>
      </pc:docMkLst>
      <pc:sldChg chg="modSp mod">
        <pc:chgData name="Vladimir Lukes" userId="25b9aeaf-3ae1-4013-8a15-98a4916e2326" providerId="ADAL" clId="{D6D01B1D-C95D-4D85-ACF2-1F0BB57BA3B2}" dt="2024-10-30T13:46:35.826" v="65" actId="20577"/>
        <pc:sldMkLst>
          <pc:docMk/>
          <pc:sldMk cId="3416713294" sldId="268"/>
        </pc:sldMkLst>
        <pc:spChg chg="mod">
          <ac:chgData name="Vladimir Lukes" userId="25b9aeaf-3ae1-4013-8a15-98a4916e2326" providerId="ADAL" clId="{D6D01B1D-C95D-4D85-ACF2-1F0BB57BA3B2}" dt="2024-10-30T13:46:35.826" v="65" actId="20577"/>
          <ac:spMkLst>
            <pc:docMk/>
            <pc:sldMk cId="3416713294" sldId="268"/>
            <ac:spMk id="3" creationId="{B9372978-EA33-4DDD-C5CB-068B0B8A407E}"/>
          </ac:spMkLst>
        </pc:spChg>
      </pc:sldChg>
      <pc:sldChg chg="del">
        <pc:chgData name="Vladimir Lukes" userId="25b9aeaf-3ae1-4013-8a15-98a4916e2326" providerId="ADAL" clId="{D6D01B1D-C95D-4D85-ACF2-1F0BB57BA3B2}" dt="2024-10-30T13:57:21.391" v="74" actId="2696"/>
        <pc:sldMkLst>
          <pc:docMk/>
          <pc:sldMk cId="1277540353" sldId="277"/>
        </pc:sldMkLst>
      </pc:sldChg>
      <pc:sldChg chg="del">
        <pc:chgData name="Vladimir Lukes" userId="25b9aeaf-3ae1-4013-8a15-98a4916e2326" providerId="ADAL" clId="{D6D01B1D-C95D-4D85-ACF2-1F0BB57BA3B2}" dt="2024-10-30T13:44:37.904" v="56" actId="2696"/>
        <pc:sldMkLst>
          <pc:docMk/>
          <pc:sldMk cId="1505099329" sldId="278"/>
        </pc:sldMkLst>
      </pc:sldChg>
      <pc:sldChg chg="del">
        <pc:chgData name="Vladimir Lukes" userId="25b9aeaf-3ae1-4013-8a15-98a4916e2326" providerId="ADAL" clId="{D6D01B1D-C95D-4D85-ACF2-1F0BB57BA3B2}" dt="2024-10-30T13:46:44.411" v="66" actId="2696"/>
        <pc:sldMkLst>
          <pc:docMk/>
          <pc:sldMk cId="947767385" sldId="289"/>
        </pc:sldMkLst>
      </pc:sldChg>
      <pc:sldChg chg="del">
        <pc:chgData name="Vladimir Lukes" userId="25b9aeaf-3ae1-4013-8a15-98a4916e2326" providerId="ADAL" clId="{D6D01B1D-C95D-4D85-ACF2-1F0BB57BA3B2}" dt="2024-10-30T13:50:18.022" v="67" actId="2696"/>
        <pc:sldMkLst>
          <pc:docMk/>
          <pc:sldMk cId="198639450" sldId="295"/>
        </pc:sldMkLst>
      </pc:sldChg>
      <pc:sldChg chg="del">
        <pc:chgData name="Vladimir Lukes" userId="25b9aeaf-3ae1-4013-8a15-98a4916e2326" providerId="ADAL" clId="{D6D01B1D-C95D-4D85-ACF2-1F0BB57BA3B2}" dt="2024-10-30T13:45:04.919" v="60" actId="2696"/>
        <pc:sldMkLst>
          <pc:docMk/>
          <pc:sldMk cId="2441955120" sldId="327"/>
        </pc:sldMkLst>
      </pc:sldChg>
      <pc:sldChg chg="del">
        <pc:chgData name="Vladimir Lukes" userId="25b9aeaf-3ae1-4013-8a15-98a4916e2326" providerId="ADAL" clId="{D6D01B1D-C95D-4D85-ACF2-1F0BB57BA3B2}" dt="2024-10-30T13:50:47.347" v="68" actId="2696"/>
        <pc:sldMkLst>
          <pc:docMk/>
          <pc:sldMk cId="383774022" sldId="364"/>
        </pc:sldMkLst>
      </pc:sldChg>
      <pc:sldChg chg="del">
        <pc:chgData name="Vladimir Lukes" userId="25b9aeaf-3ae1-4013-8a15-98a4916e2326" providerId="ADAL" clId="{D6D01B1D-C95D-4D85-ACF2-1F0BB57BA3B2}" dt="2024-10-30T13:50:55.884" v="69" actId="2696"/>
        <pc:sldMkLst>
          <pc:docMk/>
          <pc:sldMk cId="3318805884" sldId="431"/>
        </pc:sldMkLst>
      </pc:sldChg>
      <pc:sldChg chg="add">
        <pc:chgData name="Vladimir Lukes" userId="25b9aeaf-3ae1-4013-8a15-98a4916e2326" providerId="ADAL" clId="{D6D01B1D-C95D-4D85-ACF2-1F0BB57BA3B2}" dt="2024-10-30T13:54:11.512" v="70"/>
        <pc:sldMkLst>
          <pc:docMk/>
          <pc:sldMk cId="1372037132" sldId="2142531936"/>
        </pc:sldMkLst>
      </pc:sldChg>
      <pc:sldChg chg="add ord">
        <pc:chgData name="Vladimir Lukes" userId="25b9aeaf-3ae1-4013-8a15-98a4916e2326" providerId="ADAL" clId="{D6D01B1D-C95D-4D85-ACF2-1F0BB57BA3B2}" dt="2024-10-30T13:55:15.399" v="73"/>
        <pc:sldMkLst>
          <pc:docMk/>
          <pc:sldMk cId="2062105437" sldId="2147471096"/>
        </pc:sldMkLst>
      </pc:sldChg>
      <pc:sldChg chg="modSp mod">
        <pc:chgData name="Vladimir Lukes" userId="25b9aeaf-3ae1-4013-8a15-98a4916e2326" providerId="ADAL" clId="{D6D01B1D-C95D-4D85-ACF2-1F0BB57BA3B2}" dt="2024-10-30T11:32:15.097" v="55" actId="20577"/>
        <pc:sldMkLst>
          <pc:docMk/>
          <pc:sldMk cId="2166293035" sldId="2147480632"/>
        </pc:sldMkLst>
        <pc:spChg chg="mod">
          <ac:chgData name="Vladimir Lukes" userId="25b9aeaf-3ae1-4013-8a15-98a4916e2326" providerId="ADAL" clId="{D6D01B1D-C95D-4D85-ACF2-1F0BB57BA3B2}" dt="2024-10-30T11:32:15.097" v="55" actId="20577"/>
          <ac:spMkLst>
            <pc:docMk/>
            <pc:sldMk cId="2166293035" sldId="2147480632"/>
            <ac:spMk id="4" creationId="{4C693684-AE8B-EA76-CF07-0FE386634FE9}"/>
          </ac:spMkLst>
        </pc:spChg>
      </pc:sldChg>
      <pc:sldChg chg="del">
        <pc:chgData name="Vladimir Lukes" userId="25b9aeaf-3ae1-4013-8a15-98a4916e2326" providerId="ADAL" clId="{D6D01B1D-C95D-4D85-ACF2-1F0BB57BA3B2}" dt="2024-10-30T13:44:57.170" v="59" actId="2696"/>
        <pc:sldMkLst>
          <pc:docMk/>
          <pc:sldMk cId="2039756997" sldId="2147480643"/>
        </pc:sldMkLst>
      </pc:sldChg>
      <pc:sldChg chg="del">
        <pc:chgData name="Vladimir Lukes" userId="25b9aeaf-3ae1-4013-8a15-98a4916e2326" providerId="ADAL" clId="{D6D01B1D-C95D-4D85-ACF2-1F0BB57BA3B2}" dt="2024-10-30T13:44:41.648" v="57" actId="2696"/>
        <pc:sldMkLst>
          <pc:docMk/>
          <pc:sldMk cId="1436577302" sldId="2147480644"/>
        </pc:sldMkLst>
      </pc:sldChg>
      <pc:sldChg chg="del">
        <pc:chgData name="Vladimir Lukes" userId="25b9aeaf-3ae1-4013-8a15-98a4916e2326" providerId="ADAL" clId="{D6D01B1D-C95D-4D85-ACF2-1F0BB57BA3B2}" dt="2024-10-30T13:45:07.397" v="61" actId="2696"/>
        <pc:sldMkLst>
          <pc:docMk/>
          <pc:sldMk cId="2285280358" sldId="2147480645"/>
        </pc:sldMkLst>
      </pc:sldChg>
      <pc:sldChg chg="del">
        <pc:chgData name="Vladimir Lukes" userId="25b9aeaf-3ae1-4013-8a15-98a4916e2326" providerId="ADAL" clId="{D6D01B1D-C95D-4D85-ACF2-1F0BB57BA3B2}" dt="2024-10-30T13:44:51.082" v="58" actId="2696"/>
        <pc:sldMkLst>
          <pc:docMk/>
          <pc:sldMk cId="3766062229" sldId="2147480646"/>
        </pc:sldMkLst>
      </pc:sldChg>
      <pc:sldMasterChg chg="delSldLayout">
        <pc:chgData name="Vladimir Lukes" userId="25b9aeaf-3ae1-4013-8a15-98a4916e2326" providerId="ADAL" clId="{D6D01B1D-C95D-4D85-ACF2-1F0BB57BA3B2}" dt="2024-10-30T13:50:18.022" v="67" actId="2696"/>
        <pc:sldMasterMkLst>
          <pc:docMk/>
          <pc:sldMasterMk cId="1744563953" sldId="2147483675"/>
        </pc:sldMasterMkLst>
        <pc:sldLayoutChg chg="del">
          <pc:chgData name="Vladimir Lukes" userId="25b9aeaf-3ae1-4013-8a15-98a4916e2326" providerId="ADAL" clId="{D6D01B1D-C95D-4D85-ACF2-1F0BB57BA3B2}" dt="2024-10-30T13:50:18.022" v="67" actId="2696"/>
          <pc:sldLayoutMkLst>
            <pc:docMk/>
            <pc:sldMasterMk cId="1744563953" sldId="2147483675"/>
            <pc:sldLayoutMk cId="4079752755" sldId="2147483732"/>
          </pc:sldLayoutMkLst>
        </pc:sldLayoutChg>
        <pc:sldLayoutChg chg="del">
          <pc:chgData name="Vladimir Lukes" userId="25b9aeaf-3ae1-4013-8a15-98a4916e2326" providerId="ADAL" clId="{D6D01B1D-C95D-4D85-ACF2-1F0BB57BA3B2}" dt="2024-10-30T13:46:44.411" v="66" actId="2696"/>
          <pc:sldLayoutMkLst>
            <pc:docMk/>
            <pc:sldMasterMk cId="1744563953" sldId="2147483675"/>
            <pc:sldLayoutMk cId="2983518219" sldId="21474837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6CDA5C96-5471-4B56-8056-9E422EB22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A2DADDD-2692-4D0D-A57B-A48EB57232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E2D76-2153-4FE6-81A3-F683B406527F}" type="datetimeFigureOut">
              <a:rPr lang="sl-SI" smtClean="0"/>
              <a:t>30. 10. 2024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3192820-CF02-48CC-B0A2-189B68202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9F4F084-BFEA-44C7-B469-6721273167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F5146-2832-4B2C-99FE-0C90E36BAC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2672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6CC95-6FCD-4AD0-822A-9BCD3D54E8C9}" type="datetimeFigureOut">
              <a:rPr lang="sl-SI" smtClean="0"/>
              <a:t>30. 10. 2024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8BC64-A387-4A4E-9970-2F56E75525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643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eaLnBrk="1" hangingPunct="1"/>
            <a:fld id="{62AB0AAD-8DC6-448F-9301-AF16264E0FC5}" type="slidenum">
              <a:rPr lang="en-GB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0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>
                <a:cs typeface="Arial" pitchFamily="34" charset="0"/>
              </a:rPr>
              <a:t>RAV + RAVL : compatible with old valves. We have service thermostat (RA/VL  2950) matching RAV + RAVL.</a:t>
            </a:r>
          </a:p>
          <a:p>
            <a:pPr eaLnBrk="1" hangingPunct="1"/>
            <a:endParaRPr lang="en-GB">
              <a:cs typeface="Arial" pitchFamily="34" charset="0"/>
            </a:endParaRPr>
          </a:p>
          <a:p>
            <a:pPr eaLnBrk="1" hangingPunct="1"/>
            <a:r>
              <a:rPr lang="en-GB">
                <a:cs typeface="Arial" pitchFamily="34" charset="0"/>
              </a:rPr>
              <a:t>RTD: not sold anymore, but you can still meet it. For thermostats with M30 connection like the Danfoss thermostats RTW and RTD (and a lot of competitors’ thermostats)</a:t>
            </a:r>
          </a:p>
          <a:p>
            <a:pPr eaLnBrk="1" hangingPunct="1"/>
            <a:endParaRPr lang="en-GB">
              <a:solidFill>
                <a:srgbClr val="FF0000"/>
              </a:solidFill>
              <a:cs typeface="Arial" pitchFamily="34" charset="0"/>
            </a:endParaRPr>
          </a:p>
          <a:p>
            <a:pPr eaLnBrk="1" hangingPunct="1"/>
            <a:r>
              <a:rPr lang="en-GB">
                <a:solidFill>
                  <a:srgbClr val="FF0000"/>
                </a:solidFill>
                <a:cs typeface="Arial" pitchFamily="34" charset="0"/>
              </a:rPr>
              <a:t>RA: Fits all new thermostats with click feature</a:t>
            </a:r>
          </a:p>
        </p:txBody>
      </p:sp>
    </p:spTree>
    <p:extLst>
      <p:ext uri="{BB962C8B-B14F-4D97-AF65-F5344CB8AC3E}">
        <p14:creationId xmlns:p14="http://schemas.microsoft.com/office/powerpoint/2010/main" val="2956828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77883-385F-19DB-134D-87845D68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0C3F717-285A-D9F0-A8DC-BD5C8E204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F3B995A-F564-948C-F28A-7D6228A78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8793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063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27307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227209-AB53-4F11-A719-739FA6BC2A45}" type="slidenum">
              <a:rPr lang="en-GB" altLang="cs-CZ" smtClean="0">
                <a:solidFill>
                  <a:srgbClr val="000000"/>
                </a:solidFill>
                <a:latin typeface="Arial" pitchFamily="34" charset="0"/>
                <a:ea typeface="SimHei" pitchFamily="49" charset="-122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cs-CZ">
              <a:solidFill>
                <a:srgbClr val="000000"/>
              </a:solidFill>
              <a:latin typeface="Arial" pitchFamily="34" charset="0"/>
              <a:ea typeface="SimHei" pitchFamily="49" charset="-122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94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093F52F-6491-561C-4693-B88D9643F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7750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6998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86657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A886-80D9-5A6F-6DCD-0BA3F8134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998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3286-9602-785D-C488-874CC65D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4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eaLnBrk="1" hangingPunct="1"/>
            <a:fld id="{62AB0AAD-8DC6-448F-9301-AF16264E0FC5}" type="slidenum">
              <a:rPr lang="en-GB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9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eaLnBrk="1" hangingPunct="1"/>
            <a:fld id="{62AB0AAD-8DC6-448F-9301-AF16264E0FC5}" type="slidenum">
              <a:rPr lang="en-GB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4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63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eaLnBrk="1" hangingPunct="1"/>
            <a:fld id="{62AB0AAD-8DC6-448F-9301-AF16264E0FC5}" type="slidenum">
              <a:rPr lang="en-GB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2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Danfoss Leanheat</a:t>
            </a:r>
            <a:r>
              <a:rPr lang="fi-FI" i="0" baseline="30000" dirty="0">
                <a:latin typeface="Myriad Pro Light" panose="020B0403030403020204" pitchFamily="34" charset="0"/>
                <a:ea typeface="Calibri" panose="020F0502020204030204" pitchFamily="34" charset="0"/>
              </a:rPr>
              <a:t>â</a:t>
            </a:r>
            <a:r>
              <a:rPr lang="fi-FI" i="0" dirty="0">
                <a:latin typeface="Myriad Pro Light" panose="020B0403030403020204" pitchFamily="34" charset="0"/>
                <a:ea typeface="Calibri" panose="020F0502020204030204" pitchFamily="34" charset="0"/>
              </a:rPr>
              <a:t> </a:t>
            </a: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Building is an artificial intelligence based IoT solution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that monitors, controls and optimizes the indoor temperature and humidity of district heated buildings.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latin typeface="Myriad Pro Light" panose="020B0403030403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The solution improves the energy efficiency of properties, increases the operational efficiency of district heating companies and creates a healthier indoor climate for residents.</a:t>
            </a:r>
            <a:endParaRPr lang="fi-FI" i="0" dirty="0">
              <a:latin typeface="Myriad Pro Light" panose="020B0403030403020204" pitchFamily="34" charset="0"/>
              <a:ea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FAB2A-74EC-4378-8645-39893C7E1A6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1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3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996D-C1F6-E6EC-3A27-C30CF389B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193F899-5662-6A79-5E8F-8F2857429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F899FA6-1A85-11F7-C416-D6B4D7AED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5373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eaLnBrk="1" hangingPunct="1"/>
            <a:fld id="{62AB0AAD-8DC6-448F-9301-AF16264E0FC5}" type="slidenum">
              <a:rPr lang="en-GB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10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2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03A53-5728-3A94-3662-9D5CEF230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0162F62-D906-DFF0-B1DC-6A2D431EF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72341BE-0BCF-D34C-2AFF-A9DBCCA77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346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12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629833"/>
            <a:ext cx="11078633" cy="4372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06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, white">
  <p:cSld name="1_Title and content, whit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558802" y="1629833"/>
            <a:ext cx="11078633" cy="437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>
                <a:solidFill>
                  <a:schemeClr val="dk1"/>
                </a:solidFill>
              </a:defRPr>
            </a:lvl1pPr>
            <a:lvl2pPr marL="914377" lvl="1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>
                <a:solidFill>
                  <a:schemeClr val="dk1"/>
                </a:solidFill>
              </a:defRPr>
            </a:lvl3pPr>
            <a:lvl4pPr marL="1828754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>
                <a:solidFill>
                  <a:schemeClr val="dk1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marL="2743131" lvl="5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1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8593-8869-4D24-8EB8-27EC3FF0C7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C21F5-7E0C-4626-9CC1-8798FA1D457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9" y="1629837"/>
            <a:ext cx="11078632" cy="437250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464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C114CD1-A508-48C9-BDE9-A30A00307BB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12191996" cy="6858000"/>
          </a:xfrm>
          <a:solidFill>
            <a:srgbClr val="FFFFFF"/>
          </a:solidFill>
        </p:spPr>
        <p:txBody>
          <a:bodyPr anchor="ctr" anchorCtr="1"/>
          <a:lstStyle>
            <a:lvl1pPr marL="0" indent="0" algn="ctr">
              <a:buNone/>
              <a:defRPr lang="en-GB" sz="1867"/>
            </a:lvl1pPr>
          </a:lstStyle>
          <a:p>
            <a:pPr lvl="0"/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863258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4030527" y="1868105"/>
            <a:ext cx="4130947" cy="3121793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859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10441"/>
            <a:ext cx="11076517" cy="115737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51586"/>
            <a:ext cx="11078633" cy="389093"/>
          </a:xfrm>
        </p:spPr>
        <p:txBody>
          <a:bodyPr/>
          <a:lstStyle>
            <a:lvl1pPr marL="0" indent="0" algn="l">
              <a:buNone/>
              <a:defRPr sz="1867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14" name="Billede 13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40427A90-D637-1543-BD10-93F4E0E20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79" y="186219"/>
            <a:ext cx="2296219" cy="5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3BE4-D499-4D2F-9218-74AA5A62A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3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967" y="1176339"/>
            <a:ext cx="10521951" cy="6635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850900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2660724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4442958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38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6235700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39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8013700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0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9821334" y="1904999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1" name="Picture Placeholder 34"/>
          <p:cNvSpPr>
            <a:spLocks noGrp="1"/>
          </p:cNvSpPr>
          <p:nvPr>
            <p:ph type="pic" sz="quarter" idx="17"/>
          </p:nvPr>
        </p:nvSpPr>
        <p:spPr>
          <a:xfrm>
            <a:off x="850900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2" name="Picture Placeholder 34"/>
          <p:cNvSpPr>
            <a:spLocks noGrp="1"/>
          </p:cNvSpPr>
          <p:nvPr>
            <p:ph type="pic" sz="quarter" idx="18"/>
          </p:nvPr>
        </p:nvSpPr>
        <p:spPr>
          <a:xfrm>
            <a:off x="2660724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3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4442958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4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6235700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5" name="Picture Placeholder 34"/>
          <p:cNvSpPr>
            <a:spLocks noGrp="1"/>
          </p:cNvSpPr>
          <p:nvPr>
            <p:ph type="pic" sz="quarter" idx="21"/>
          </p:nvPr>
        </p:nvSpPr>
        <p:spPr>
          <a:xfrm>
            <a:off x="8013700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6" name="Picture Placeholder 34"/>
          <p:cNvSpPr>
            <a:spLocks noGrp="1"/>
          </p:cNvSpPr>
          <p:nvPr>
            <p:ph type="pic" sz="quarter" idx="22"/>
          </p:nvPr>
        </p:nvSpPr>
        <p:spPr>
          <a:xfrm>
            <a:off x="9821334" y="3236150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7" name="Picture Placeholder 34"/>
          <p:cNvSpPr>
            <a:spLocks noGrp="1"/>
          </p:cNvSpPr>
          <p:nvPr>
            <p:ph type="pic" sz="quarter" idx="23"/>
          </p:nvPr>
        </p:nvSpPr>
        <p:spPr>
          <a:xfrm>
            <a:off x="850900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8" name="Picture Placeholder 34"/>
          <p:cNvSpPr>
            <a:spLocks noGrp="1"/>
          </p:cNvSpPr>
          <p:nvPr>
            <p:ph type="pic" sz="quarter" idx="24"/>
          </p:nvPr>
        </p:nvSpPr>
        <p:spPr>
          <a:xfrm>
            <a:off x="2660724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49" name="Picture Placeholder 34"/>
          <p:cNvSpPr>
            <a:spLocks noGrp="1"/>
          </p:cNvSpPr>
          <p:nvPr>
            <p:ph type="pic" sz="quarter" idx="25"/>
          </p:nvPr>
        </p:nvSpPr>
        <p:spPr>
          <a:xfrm>
            <a:off x="4442958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50" name="Picture Placeholder 34"/>
          <p:cNvSpPr>
            <a:spLocks noGrp="1"/>
          </p:cNvSpPr>
          <p:nvPr>
            <p:ph type="pic" sz="quarter" idx="26"/>
          </p:nvPr>
        </p:nvSpPr>
        <p:spPr>
          <a:xfrm>
            <a:off x="6235700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51" name="Picture Placeholder 34"/>
          <p:cNvSpPr>
            <a:spLocks noGrp="1"/>
          </p:cNvSpPr>
          <p:nvPr>
            <p:ph type="pic" sz="quarter" idx="27"/>
          </p:nvPr>
        </p:nvSpPr>
        <p:spPr>
          <a:xfrm>
            <a:off x="8013700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  <p:sp>
        <p:nvSpPr>
          <p:cNvPr id="52" name="Picture Placeholder 34"/>
          <p:cNvSpPr>
            <a:spLocks noGrp="1"/>
          </p:cNvSpPr>
          <p:nvPr>
            <p:ph type="pic" sz="quarter" idx="28"/>
          </p:nvPr>
        </p:nvSpPr>
        <p:spPr>
          <a:xfrm>
            <a:off x="9821334" y="4579676"/>
            <a:ext cx="1545093" cy="9612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066130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3BE4-D499-4D2F-9218-74AA5A62A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49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SimHei" pitchFamily="49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9233" y="6455049"/>
            <a:ext cx="3860800" cy="292627"/>
          </a:xfrm>
          <a:prstGeom prst="rect">
            <a:avLst/>
          </a:prstGeom>
        </p:spPr>
        <p:txBody>
          <a:bodyPr/>
          <a:lstStyle>
            <a:lvl1pPr>
              <a:defRPr>
                <a:ea typeface="SimHei" pitchFamily="49" charset="-122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28" y="6455049"/>
            <a:ext cx="544872" cy="292627"/>
          </a:xfrm>
          <a:prstGeom prst="rect">
            <a:avLst/>
          </a:prstGeom>
        </p:spPr>
        <p:txBody>
          <a:bodyPr/>
          <a:lstStyle>
            <a:lvl1pPr>
              <a:defRPr>
                <a:ea typeface="SimHei" pitchFamily="49" charset="-122"/>
              </a:defRPr>
            </a:lvl1pPr>
          </a:lstStyle>
          <a:p>
            <a:pPr>
              <a:defRPr/>
            </a:pPr>
            <a:fld id="{D7D2C0F6-762A-4A6B-ADF7-64B4B5AF96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72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58801" y="1629834"/>
            <a:ext cx="5422900" cy="43915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212419" y="1629834"/>
            <a:ext cx="5425015" cy="43915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2406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D68B8D5-980D-4073-8A4A-2946A076366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6" b="132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3091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10441"/>
            <a:ext cx="11076517" cy="115737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51586"/>
            <a:ext cx="11078633" cy="389093"/>
          </a:xfrm>
        </p:spPr>
        <p:txBody>
          <a:bodyPr/>
          <a:lstStyle>
            <a:lvl1pPr marL="0" indent="0" algn="l">
              <a:buNone/>
              <a:defRPr sz="1867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9427200" y="0"/>
            <a:ext cx="2764800" cy="11232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55920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392863"/>
          </a:xfrm>
        </p:spPr>
        <p:txBody>
          <a:bodyPr tIns="900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4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56802" y="1629833"/>
            <a:ext cx="6880633" cy="43915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58800" y="1629833"/>
            <a:ext cx="3974400" cy="4391556"/>
          </a:xfrm>
        </p:spPr>
        <p:txBody>
          <a:bodyPr tIns="756000" anchor="ctr" anchorCtr="0"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50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1" y="89303"/>
            <a:ext cx="12191999" cy="8544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546873" y="385652"/>
            <a:ext cx="11040000" cy="435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8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46873" y="186814"/>
            <a:ext cx="11040000" cy="6342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5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625 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43850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629833"/>
            <a:ext cx="11078633" cy="4372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335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D68B8D5-980D-4073-8A4A-2946A076366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6" b="132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3091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10441"/>
            <a:ext cx="11076517" cy="115737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51586"/>
            <a:ext cx="11078633" cy="389093"/>
          </a:xfrm>
        </p:spPr>
        <p:txBody>
          <a:bodyPr/>
          <a:lstStyle>
            <a:lvl1pPr marL="0" indent="0" algn="l">
              <a:buNone/>
              <a:defRPr sz="1867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9427200" y="0"/>
            <a:ext cx="2764800" cy="11232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5632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16556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809626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72744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/>
              </a:gs>
              <a:gs pos="4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</p:spTree>
    <p:extLst>
      <p:ext uri="{BB962C8B-B14F-4D97-AF65-F5344CB8AC3E}">
        <p14:creationId xmlns:p14="http://schemas.microsoft.com/office/powerpoint/2010/main" val="139643005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</p:spTree>
    <p:extLst>
      <p:ext uri="{BB962C8B-B14F-4D97-AF65-F5344CB8AC3E}">
        <p14:creationId xmlns:p14="http://schemas.microsoft.com/office/powerpoint/2010/main" val="10782499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76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88713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4B66625A-C045-429A-AB8E-FFC556A1E699}"/>
              </a:ext>
            </a:extLst>
          </p:cNvPr>
          <p:cNvSpPr/>
          <p:nvPr userDrawn="1"/>
        </p:nvSpPr>
        <p:spPr>
          <a:xfrm>
            <a:off x="6203579" y="1"/>
            <a:ext cx="5988421" cy="638287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  <p:sp>
        <p:nvSpPr>
          <p:cNvPr id="8" name="Naslov 2">
            <a:extLst>
              <a:ext uri="{FF2B5EF4-FFF2-40B4-BE49-F238E27FC236}">
                <a16:creationId xmlns:a16="http://schemas.microsoft.com/office/drawing/2014/main" id="{2F9735E4-8CD8-47A0-98E2-DFF8C3C4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81355"/>
            <a:ext cx="5399844" cy="1713700"/>
          </a:xfrm>
        </p:spPr>
        <p:txBody>
          <a:bodyPr anchor="ctr"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3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73D8D1-B1E9-4626-861D-62ADB3C416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8"/>
            <a:ext cx="12192000" cy="6858000"/>
          </a:xfrm>
          <a:blipFill dpi="0" rotWithShape="1">
            <a:blip r:embed="rId2"/>
            <a:srcRect/>
            <a:stretch>
              <a:fillRect b="-1000"/>
            </a:stretch>
          </a:blipFill>
        </p:spPr>
        <p:txBody>
          <a:bodyPr/>
          <a:lstStyle>
            <a:lvl1pPr marL="0" indent="0">
              <a:buNone/>
              <a:defRPr sz="14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r>
              <a:rPr lang="sl-SI" dirty="0"/>
              <a:t>v</a:t>
            </a:r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579" y="2819397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Danfoss Heating, </a:t>
            </a:r>
            <a:r>
              <a:rPr lang="en-US" dirty="0"/>
              <a:t>your partner </a:t>
            </a:r>
            <a:br>
              <a:rPr lang="sl-SI" dirty="0"/>
            </a:br>
            <a:r>
              <a:rPr lang="en-US" b="0" dirty="0"/>
              <a:t>for district energy solutions.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345997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4.44444E-6 -0.082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pictures, red &amp;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ite background">
            <a:extLst>
              <a:ext uri="{FF2B5EF4-FFF2-40B4-BE49-F238E27FC236}">
                <a16:creationId xmlns:a16="http://schemas.microsoft.com/office/drawing/2014/main" id="{A7681DFA-14A8-4814-B306-5112FD599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uppe 1">
            <a:extLst>
              <a:ext uri="{FF2B5EF4-FFF2-40B4-BE49-F238E27FC236}">
                <a16:creationId xmlns:a16="http://schemas.microsoft.com/office/drawing/2014/main" id="{1A6FE2FC-E74D-43A3-9CF6-5D802BDFEC11}"/>
              </a:ext>
            </a:extLst>
          </p:cNvPr>
          <p:cNvGrpSpPr/>
          <p:nvPr userDrawn="1"/>
        </p:nvGrpSpPr>
        <p:grpSpPr>
          <a:xfrm>
            <a:off x="4030527" y="1868105"/>
            <a:ext cx="4130947" cy="3121793"/>
            <a:chOff x="3009519" y="1350350"/>
            <a:chExt cx="3098210" cy="2341345"/>
          </a:xfrm>
        </p:grpSpPr>
        <p:pic>
          <p:nvPicPr>
            <p:cNvPr id="14" name="Boxlogo">
              <a:extLst>
                <a:ext uri="{FF2B5EF4-FFF2-40B4-BE49-F238E27FC236}">
                  <a16:creationId xmlns:a16="http://schemas.microsoft.com/office/drawing/2014/main" id="{B0BC019F-66C5-40E2-A260-CEF1B1DA022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D6AFD29-AE4E-4FAF-8E4F-A2AF9AE2FD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2308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392863"/>
          </a:xfrm>
        </p:spPr>
        <p:txBody>
          <a:bodyPr tIns="900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7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8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58802" y="1629835"/>
            <a:ext cx="5422900" cy="43915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6212421" y="1629835"/>
            <a:ext cx="5425015" cy="43915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560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359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80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6385E1-9E3F-AC01-3046-C11347D8A942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CF0CC6-560D-85F7-7180-05C016CC14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B03391-1402-BDFC-6DB5-51D50B64CDD0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9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80242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4F3A706-6B01-48E8-817B-09FA2582EF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249375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4F3A706-6B01-48E8-817B-09FA2582EF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001CF52-FC78-496A-8B1F-ED45A9D905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1" i="0" baseline="0" noProof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7075C-D376-4C0F-BCE5-0D388297ECDC}"/>
              </a:ext>
            </a:extLst>
          </p:cNvPr>
          <p:cNvSpPr/>
          <p:nvPr/>
        </p:nvSpPr>
        <p:spPr>
          <a:xfrm>
            <a:off x="1" y="1299887"/>
            <a:ext cx="12185452" cy="4722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600" noProof="0" err="1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C7C7EF-8BEC-4528-8DFA-E6A335EC074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8801" y="1625602"/>
            <a:ext cx="11072284" cy="4108449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spcAft>
                <a:spcPts val="400"/>
              </a:spcAft>
              <a:defRPr/>
            </a:lvl4pPr>
            <a:lvl5pPr>
              <a:lnSpc>
                <a:spcPct val="100000"/>
              </a:lnSpc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183548E-32DF-4E99-988A-6EF061EC58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619" y="97404"/>
            <a:ext cx="5415615" cy="129425"/>
          </a:xfrm>
        </p:spPr>
        <p:txBody>
          <a:bodyPr/>
          <a:lstStyle>
            <a:lvl1pPr marL="0" indent="0">
              <a:buNone/>
              <a:defRPr sz="9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/>
              <a:t>Click here to add text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99D708F-3A39-433E-977F-51A25C6433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7934" y="97404"/>
            <a:ext cx="2816449" cy="129425"/>
          </a:xfrm>
        </p:spPr>
        <p:txBody>
          <a:bodyPr/>
          <a:lstStyle>
            <a:lvl1pPr marL="0" indent="0" algn="r">
              <a:buNone/>
              <a:defRPr sz="900" b="1" i="1" u="sng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/>
              <a:t>Click here to add text</a:t>
            </a:r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129AFA4-2C14-4A7A-8A81-3CEB2BB669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858" y="6137700"/>
            <a:ext cx="11072284" cy="1790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9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here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3200057389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6392863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8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1F7953F-5F0C-4D9F-BC6C-C4E2A21782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4661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6" progId="TCLayout.ActiveDocument.1">
                  <p:embed/>
                </p:oleObj>
              </mc:Choice>
              <mc:Fallback>
                <p:oleObj name="think-cell Slide" r:id="rId3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1F7953F-5F0C-4D9F-BC6C-C4E2A21782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Whit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400" noProof="0"/>
          </a:p>
        </p:txBody>
      </p:sp>
      <p:grpSp>
        <p:nvGrpSpPr>
          <p:cNvPr id="2" name="Gruppe 1"/>
          <p:cNvGrpSpPr/>
          <p:nvPr/>
        </p:nvGrpSpPr>
        <p:grpSpPr>
          <a:xfrm>
            <a:off x="4030528" y="1868106"/>
            <a:ext cx="4130948" cy="3121793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4594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757F2-C672-4749-A98A-C3D0D569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F7D21-D307-4068-9CA9-EE8E33BA9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8420-D0C1-4C0B-8C6C-6CE32A74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CC22-0F60-4337-8D71-5140A10B1A3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5E08F-1170-4886-A9B9-7C5225F9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11A56-7D00-4CBF-AA96-B84ADD2F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868C-25BB-4AAA-A8A1-568DF3159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3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7D8A01A-4AC1-4F5B-CC7E-F2509ECDC1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39842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100">
                <a:solidFill>
                  <a:srgbClr val="B4BCC3"/>
                </a:solidFill>
              </a:defRPr>
            </a:lvl1pPr>
          </a:lstStyle>
          <a:p>
            <a:pPr lvl="0"/>
            <a:r>
              <a:rPr lang="en-US"/>
              <a:t>Click icon to change picture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564480-3982-A1D6-5116-81C68E47C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8" y="1628775"/>
            <a:ext cx="9299576" cy="3117683"/>
          </a:xfrm>
        </p:spPr>
        <p:txBody>
          <a:bodyPr anchor="ctr">
            <a:normAutofit/>
          </a:bodyPr>
          <a:lstStyle>
            <a:lvl1pPr>
              <a:defRPr sz="2800" b="1" spc="-1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Large headline  </a:t>
            </a:r>
            <a:br>
              <a:rPr lang="en-US"/>
            </a:br>
            <a:r>
              <a:rPr lang="en-US"/>
              <a:t>– two or three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5970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A09CAF7-EA62-4596-96B2-0EDAB3DAA7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209613"/>
              </p:ext>
            </p:extLst>
          </p:nvPr>
        </p:nvGraphicFramePr>
        <p:xfrm>
          <a:off x="2119" y="2120"/>
          <a:ext cx="211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A09CAF7-EA62-4596-96B2-0EDAB3DAA7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D4D4B52-714E-433D-A581-D9B75B3DD0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2"/>
            <a:ext cx="211667" cy="211667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133" b="1" i="0" baseline="0" noProof="0" err="1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C466D2-0D19-41E4-8BAF-2FDF46A9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88167"/>
            <a:ext cx="11072285" cy="6852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58320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632F70-7306-44EB-8BF4-A4F3AE71AE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436038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632F70-7306-44EB-8BF4-A4F3AE71A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007757-C2BE-492B-BA52-B8ECABF20F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1" i="0" baseline="0" noProof="0" err="1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739013"/>
            <a:ext cx="5406012" cy="4003875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spcAft>
                <a:spcPts val="400"/>
              </a:spcAft>
              <a:defRPr/>
            </a:lvl4pPr>
            <a:lvl5pPr>
              <a:lnSpc>
                <a:spcPct val="100000"/>
              </a:lnSpc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3CF180-1934-4496-868E-A5A30AB58D7D}"/>
              </a:ext>
            </a:extLst>
          </p:cNvPr>
          <p:cNvCxnSpPr>
            <a:cxnSpLocks/>
          </p:cNvCxnSpPr>
          <p:nvPr/>
        </p:nvCxnSpPr>
        <p:spPr>
          <a:xfrm>
            <a:off x="552451" y="1656080"/>
            <a:ext cx="5400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EB11C4-0E20-4927-8259-9BFF8767F2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5151" y="1316567"/>
            <a:ext cx="5402912" cy="298451"/>
          </a:xfrm>
        </p:spPr>
        <p:txBody>
          <a:bodyPr anchor="b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insert subtitles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B0D9B8-8047-4829-9835-B6329DCABBF0}"/>
              </a:ext>
            </a:extLst>
          </p:cNvPr>
          <p:cNvCxnSpPr>
            <a:cxnSpLocks/>
          </p:cNvCxnSpPr>
          <p:nvPr/>
        </p:nvCxnSpPr>
        <p:spPr>
          <a:xfrm>
            <a:off x="6216144" y="1656080"/>
            <a:ext cx="5400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1D63823-9ABE-4BF9-B404-A3FB577702A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90744" y="1316567"/>
            <a:ext cx="5402912" cy="298451"/>
          </a:xfrm>
        </p:spPr>
        <p:txBody>
          <a:bodyPr anchor="b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dirty="0"/>
              <a:t>Click to insert subtitles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58232C0-E2A0-4DA8-9503-C1D9319DA5C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4490" y="1739014"/>
            <a:ext cx="5412361" cy="3995037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spcAft>
                <a:spcPts val="400"/>
              </a:spcAft>
              <a:defRPr/>
            </a:lvl4pPr>
            <a:lvl5pPr>
              <a:lnSpc>
                <a:spcPct val="100000"/>
              </a:lnSpc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A3210CF-8A0E-4582-87C2-BB9007FED5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619" y="97404"/>
            <a:ext cx="5415615" cy="129425"/>
          </a:xfrm>
        </p:spPr>
        <p:txBody>
          <a:bodyPr/>
          <a:lstStyle>
            <a:lvl1pPr marL="0" indent="0">
              <a:buNone/>
              <a:defRPr sz="9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altLang="zh-CN"/>
              <a:t>Click here to add text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1D4BF89-A6C9-4C5F-8D2B-CC01A4213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7934" y="97404"/>
            <a:ext cx="2816449" cy="129425"/>
          </a:xfrm>
        </p:spPr>
        <p:txBody>
          <a:bodyPr/>
          <a:lstStyle>
            <a:lvl1pPr marL="0" indent="0" algn="r">
              <a:buNone/>
              <a:defRPr sz="900" b="1" i="1" u="sng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/>
              <a:t>Click here to add text</a:t>
            </a:r>
            <a:endParaRPr lang="en-US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665BF4-DFEB-496A-AEA8-7A88665F10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858" y="6137700"/>
            <a:ext cx="11072284" cy="1790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9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here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1190079513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A137-43DC-45FD-AAFF-71966DEB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8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/>
              </a:gs>
              <a:gs pos="4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</p:spTree>
    <p:extLst>
      <p:ext uri="{BB962C8B-B14F-4D97-AF65-F5344CB8AC3E}">
        <p14:creationId xmlns:p14="http://schemas.microsoft.com/office/powerpoint/2010/main" val="24097951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</p:spTree>
    <p:extLst>
      <p:ext uri="{BB962C8B-B14F-4D97-AF65-F5344CB8AC3E}">
        <p14:creationId xmlns:p14="http://schemas.microsoft.com/office/powerpoint/2010/main" val="32164469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6522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4B66625A-C045-429A-AB8E-FFC556A1E699}"/>
              </a:ext>
            </a:extLst>
          </p:cNvPr>
          <p:cNvSpPr/>
          <p:nvPr userDrawn="1"/>
        </p:nvSpPr>
        <p:spPr>
          <a:xfrm>
            <a:off x="6203579" y="1"/>
            <a:ext cx="5988421" cy="638287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  <p:sp>
        <p:nvSpPr>
          <p:cNvPr id="8" name="Naslov 2">
            <a:extLst>
              <a:ext uri="{FF2B5EF4-FFF2-40B4-BE49-F238E27FC236}">
                <a16:creationId xmlns:a16="http://schemas.microsoft.com/office/drawing/2014/main" id="{2F9735E4-8CD8-47A0-98E2-DFF8C3C4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81355"/>
            <a:ext cx="5399844" cy="1713700"/>
          </a:xfrm>
        </p:spPr>
        <p:txBody>
          <a:bodyPr anchor="ctr"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53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s, white">
  <p:cSld name="Two content with images, whi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554566" y="3857625"/>
            <a:ext cx="5425547" cy="216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>
                <a:solidFill>
                  <a:schemeClr val="dk1"/>
                </a:solidFill>
              </a:defRPr>
            </a:lvl1pPr>
            <a:lvl2pPr marL="914377" lvl="1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>
                <a:solidFill>
                  <a:schemeClr val="dk1"/>
                </a:solidFill>
              </a:defRPr>
            </a:lvl3pPr>
            <a:lvl4pPr marL="1828754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>
                <a:solidFill>
                  <a:schemeClr val="dk1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5pPr>
            <a:lvl6pPr marL="2743131" lvl="5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2"/>
          </p:nvPr>
        </p:nvSpPr>
        <p:spPr>
          <a:xfrm>
            <a:off x="6212153" y="3857625"/>
            <a:ext cx="5425547" cy="216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>
                <a:solidFill>
                  <a:schemeClr val="dk1"/>
                </a:solidFill>
              </a:defRPr>
            </a:lvl1pPr>
            <a:lvl2pPr marL="914377" lvl="1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>
                <a:solidFill>
                  <a:schemeClr val="dk1"/>
                </a:solidFill>
              </a:defRPr>
            </a:lvl2pPr>
            <a:lvl3pPr marL="1371566" lvl="2" indent="-3174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>
                <a:solidFill>
                  <a:schemeClr val="dk1"/>
                </a:solidFill>
              </a:defRPr>
            </a:lvl3pPr>
            <a:lvl4pPr marL="1828754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>
                <a:solidFill>
                  <a:schemeClr val="dk1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5pPr>
            <a:lvl6pPr marL="2743131" lvl="5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>
            <a:spLocks noGrp="1"/>
          </p:cNvSpPr>
          <p:nvPr>
            <p:ph type="pic" idx="3"/>
          </p:nvPr>
        </p:nvSpPr>
        <p:spPr>
          <a:xfrm>
            <a:off x="554039" y="1630363"/>
            <a:ext cx="5422900" cy="1912939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0"/>
          <p:cNvSpPr>
            <a:spLocks noGrp="1"/>
          </p:cNvSpPr>
          <p:nvPr>
            <p:ph type="pic" idx="4"/>
          </p:nvPr>
        </p:nvSpPr>
        <p:spPr>
          <a:xfrm>
            <a:off x="6214533" y="1630363"/>
            <a:ext cx="5422900" cy="191293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417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867"/>
            <a:ext cx="12192000" cy="474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1629833"/>
            <a:ext cx="11078633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7"/>
            <a:ext cx="174172" cy="1339227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4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7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7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1067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1067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2" y="290598"/>
            <a:ext cx="174172" cy="1339236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9" y="6620190"/>
            <a:ext cx="5330676" cy="12223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cs-CZ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Renovace otopných soustav bytových domů</a:t>
            </a:r>
            <a:endParaRPr lang="en-GB" sz="1200" b="1" baseline="30000" dirty="0">
              <a:solidFill>
                <a:srgbClr val="FFFFFF"/>
              </a:solidFill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384" y="6394704"/>
            <a:ext cx="2642616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6" r:id="rId9"/>
    <p:sldLayoutId id="2147483687" r:id="rId10"/>
    <p:sldLayoutId id="2147483691" r:id="rId11"/>
    <p:sldLayoutId id="2147483692" r:id="rId12"/>
    <p:sldLayoutId id="2147483723" r:id="rId13"/>
    <p:sldLayoutId id="2147483724" r:id="rId14"/>
    <p:sldLayoutId id="2147483726" r:id="rId15"/>
    <p:sldLayoutId id="2147483727" r:id="rId16"/>
    <p:sldLayoutId id="2147483728" r:id="rId17"/>
    <p:sldLayoutId id="2147483731" r:id="rId18"/>
    <p:sldLayoutId id="2147483734" r:id="rId19"/>
    <p:sldLayoutId id="2147483735" r:id="rId20"/>
    <p:sldLayoutId id="2147483736" r:id="rId21"/>
    <p:sldLayoutId id="2147483737" r:id="rId22"/>
    <p:sldLayoutId id="2147483738" r:id="rId23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411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82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7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4354" indent="-245527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867"/>
            <a:ext cx="12192000" cy="474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1629833"/>
            <a:ext cx="11078633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7"/>
            <a:ext cx="174172" cy="1339227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4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7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7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85908" y="6573174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1067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1067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2" y="290598"/>
            <a:ext cx="174172" cy="1339236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8" y="6469479"/>
            <a:ext cx="5886451" cy="22532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1067" b="1" noProof="0" dirty="0">
                <a:solidFill>
                  <a:schemeClr val="bg1"/>
                </a:solidFill>
                <a:ea typeface="SimHei"/>
                <a:cs typeface="Arial" charset="0"/>
              </a:rPr>
              <a:t>Data and Energy Management of Buildings</a:t>
            </a:r>
            <a:r>
              <a:rPr lang="sl-SI" sz="1067" b="1" noProof="0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US" sz="1067" b="1" noProof="0" dirty="0">
                <a:solidFill>
                  <a:schemeClr val="bg1"/>
                </a:solidFill>
                <a:ea typeface="SimHei"/>
                <a:cs typeface="Arial" charset="0"/>
              </a:rPr>
              <a:t>with Leanheat Monitor</a:t>
            </a: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384" y="6394704"/>
            <a:ext cx="2642616" cy="463296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EBD46ED-134D-EB3E-873E-7F48D878F81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50662" y="6642100"/>
            <a:ext cx="1119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428437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411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82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8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4354" indent="-245527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tif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tiff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tiff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N3yZdKL2AiI?feature=oembed" TargetMode="Externa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EB772-1DBB-F17A-31D2-6D0346B0A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967AB6-5944-5034-FF55-ED8A774E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Renovace otopných soustav bytových domů a prediktivní regulace spotřeby tepla.  </a:t>
            </a:r>
            <a:endParaRPr lang="en-GB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C693684-AE8B-EA76-CF07-0FE386634F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  <a:t>Vladimír </a:t>
            </a:r>
            <a:r>
              <a:rPr lang="cs-CZ" sz="1600">
                <a:latin typeface="Poppins" panose="00000500000000000000" pitchFamily="2" charset="-18"/>
                <a:cs typeface="Poppins" panose="00000500000000000000" pitchFamily="2" charset="-18"/>
              </a:rPr>
              <a:t>Lukeš                                                                                                                                                             </a:t>
            </a:r>
            <a: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  <a:t>10 2024</a:t>
            </a:r>
          </a:p>
          <a:p>
            <a:endParaRPr lang="cs-CZ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en-GB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D1623-D0E0-94BC-4EE7-9818D97248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2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29413" y="180493"/>
            <a:ext cx="1122798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latin typeface="Verdana"/>
              </a:rPr>
              <a:t>Danfoss </a:t>
            </a:r>
            <a:r>
              <a:rPr lang="cs-CZ" sz="2800" b="1" dirty="0">
                <a:solidFill>
                  <a:srgbClr val="000000"/>
                </a:solidFill>
                <a:latin typeface="Verdana"/>
              </a:rPr>
              <a:t>- největší světový výrobce TRV a nová řada termostatických hlavic.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7787" y="563038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1994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8754" y="54467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   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4560" y="551143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  2001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6238" y="232529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RTD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9924" y="210745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RA2000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9516" y="1935620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000000"/>
                </a:solidFill>
                <a:ea typeface="MS PGothic" pitchFamily="34" charset="-128"/>
              </a:rPr>
              <a:t>   </a:t>
            </a:r>
            <a:r>
              <a:rPr lang="cs-CZ" b="1" i="1" dirty="0">
                <a:solidFill>
                  <a:srgbClr val="000000"/>
                </a:solidFill>
                <a:ea typeface="MS PGothic" pitchFamily="34" charset="-128"/>
              </a:rPr>
              <a:t>Danfoss </a:t>
            </a:r>
            <a:r>
              <a:rPr lang="cs-CZ" b="1" i="1" dirty="0" err="1">
                <a:solidFill>
                  <a:srgbClr val="000000"/>
                </a:solidFill>
                <a:ea typeface="MS PGothic" pitchFamily="34" charset="-128"/>
              </a:rPr>
              <a:t>Eco</a:t>
            </a:r>
            <a:r>
              <a:rPr lang="da-DK" b="1" i="1" dirty="0">
                <a:solidFill>
                  <a:srgbClr val="000000"/>
                </a:solidFill>
              </a:rPr>
              <a:t>®</a:t>
            </a:r>
            <a:r>
              <a:rPr lang="da-DK" b="1" i="1" dirty="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1046602" y="5669565"/>
            <a:ext cx="9174358" cy="565982"/>
          </a:xfrm>
          <a:prstGeom prst="straightConnector1">
            <a:avLst/>
          </a:prstGeom>
          <a:solidFill>
            <a:srgbClr val="80808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46" name="Picture 2" descr="http://pim.danfoss.net/sites/image/Assets/_w/IMG043047514748_TI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7" y="3380944"/>
            <a:ext cx="2660800" cy="187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im.danfoss.net/sites/image/Assets/_w/IMG043045569267_ti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53" y="2833380"/>
            <a:ext cx="1800807" cy="2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65065-1EC2-4084-8FEF-B0F8F060E2DD}"/>
              </a:ext>
            </a:extLst>
          </p:cNvPr>
          <p:cNvSpPr txBox="1"/>
          <p:nvPr/>
        </p:nvSpPr>
        <p:spPr>
          <a:xfrm>
            <a:off x="918947" y="2938437"/>
            <a:ext cx="192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>
                <a:solidFill>
                  <a:srgbClr val="FF0000"/>
                </a:solidFill>
              </a:rPr>
              <a:t>Paroplynové hlavice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16A281-0C9E-4FE6-82A2-0176706C3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82" y="2954939"/>
            <a:ext cx="2305195" cy="23051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4BEEBE-6509-403D-8FEA-28943A984AC2}"/>
              </a:ext>
            </a:extLst>
          </p:cNvPr>
          <p:cNvSpPr txBox="1"/>
          <p:nvPr/>
        </p:nvSpPr>
        <p:spPr>
          <a:xfrm>
            <a:off x="3235244" y="2638475"/>
            <a:ext cx="192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>
                <a:solidFill>
                  <a:srgbClr val="FF0000"/>
                </a:solidFill>
              </a:rPr>
              <a:t>Paroplynové hlavice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3880C4-6C02-49A2-948F-A1B31C80EE56}"/>
              </a:ext>
            </a:extLst>
          </p:cNvPr>
          <p:cNvSpPr txBox="1"/>
          <p:nvPr/>
        </p:nvSpPr>
        <p:spPr>
          <a:xfrm>
            <a:off x="6096000" y="2491340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>
                <a:solidFill>
                  <a:srgbClr val="FF0000"/>
                </a:solidFill>
              </a:rPr>
              <a:t>Programovatelné hlavice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79940-BF56-81B0-8432-FF903B581C1A}"/>
              </a:ext>
            </a:extLst>
          </p:cNvPr>
          <p:cNvSpPr txBox="1"/>
          <p:nvPr/>
        </p:nvSpPr>
        <p:spPr>
          <a:xfrm>
            <a:off x="9821481" y="5223359"/>
            <a:ext cx="5899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dirty="0"/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C4FE66-5CCF-9AC7-5019-878615628B2A}"/>
              </a:ext>
            </a:extLst>
          </p:cNvPr>
          <p:cNvSpPr txBox="1"/>
          <p:nvPr/>
        </p:nvSpPr>
        <p:spPr>
          <a:xfrm>
            <a:off x="9206411" y="2232963"/>
            <a:ext cx="2029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u="sng" dirty="0">
                <a:solidFill>
                  <a:srgbClr val="FF0000"/>
                </a:solidFill>
              </a:rPr>
              <a:t>Paroplynové hlavice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77F00-274E-BEB3-6287-97CDD47D4579}"/>
              </a:ext>
            </a:extLst>
          </p:cNvPr>
          <p:cNvSpPr txBox="1"/>
          <p:nvPr/>
        </p:nvSpPr>
        <p:spPr>
          <a:xfrm>
            <a:off x="9464771" y="1730250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„AERO“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6849F-368E-6F21-5FA8-EE595B6CF255}"/>
              </a:ext>
            </a:extLst>
          </p:cNvPr>
          <p:cNvSpPr txBox="1"/>
          <p:nvPr/>
        </p:nvSpPr>
        <p:spPr>
          <a:xfrm>
            <a:off x="9006311" y="1357729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„Nová“hlavice</a:t>
            </a:r>
          </a:p>
        </p:txBody>
      </p:sp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BF871644-9CD7-0B58-80F6-D74DDD36A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05" y="2129553"/>
            <a:ext cx="4889542" cy="36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A6A57-C3F7-D5EE-916B-BBA68CD2F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E5BADFA1-7098-5461-9E55-65F4C08B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122183"/>
            <a:ext cx="11490592" cy="9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800" b="1" dirty="0">
                <a:latin typeface="+mj-lt"/>
              </a:rPr>
              <a:t>Paroplynová technologie Danfoss AERO</a:t>
            </a:r>
            <a:endParaRPr lang="en-GB" sz="2800" b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D9ABD-9BA2-5D84-45DA-8713978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1" y="821035"/>
            <a:ext cx="8927831" cy="4010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C48CE-9E36-C96D-9FBD-602A8668B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092" y="3713342"/>
            <a:ext cx="3696216" cy="1571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411E8C-41E5-F5C0-6A0B-9CDAA28C9261}"/>
              </a:ext>
            </a:extLst>
          </p:cNvPr>
          <p:cNvSpPr txBox="1"/>
          <p:nvPr/>
        </p:nvSpPr>
        <p:spPr>
          <a:xfrm>
            <a:off x="529936" y="5482967"/>
            <a:ext cx="1078576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Nejnižší možná regulační odchylka dle normy EN215 = úspory energie.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Krátký reakční čas do 10min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Dlouhá životnost</a:t>
            </a:r>
            <a:endParaRPr lang="en-GB" dirty="0" err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9F39F6-129A-59E9-BE23-4DEF5FF9DBA2}"/>
              </a:ext>
            </a:extLst>
          </p:cNvPr>
          <p:cNvSpPr/>
          <p:nvPr/>
        </p:nvSpPr>
        <p:spPr>
          <a:xfrm>
            <a:off x="3377046" y="2691245"/>
            <a:ext cx="1402773" cy="1361210"/>
          </a:xfrm>
          <a:prstGeom prst="ellipse">
            <a:avLst/>
          </a:prstGeom>
          <a:noFill/>
          <a:ln w="2857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323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80282" y="290352"/>
            <a:ext cx="7891463" cy="66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cs-CZ" sz="2800" b="1" dirty="0"/>
              <a:t>Typ připojení ventilových těle</a:t>
            </a:r>
            <a:r>
              <a:rPr lang="cs-CZ" b="1" dirty="0"/>
              <a:t>s 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08901" name="Picture Placeholder 3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3107"/>
          <a:stretch>
            <a:fillRect/>
          </a:stretch>
        </p:blipFill>
        <p:spPr bwMode="auto">
          <a:xfrm>
            <a:off x="1152894" y="1280928"/>
            <a:ext cx="2448272" cy="20290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Picture Placeholder 4"/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2893"/>
          <a:stretch>
            <a:fillRect/>
          </a:stretch>
        </p:blipFill>
        <p:spPr bwMode="auto">
          <a:xfrm>
            <a:off x="1123582" y="4024413"/>
            <a:ext cx="2448272" cy="20290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3"/>
          <p:cNvSpPr txBox="1">
            <a:spLocks noChangeArrowheads="1"/>
          </p:cNvSpPr>
          <p:nvPr/>
        </p:nvSpPr>
        <p:spPr bwMode="auto">
          <a:xfrm>
            <a:off x="4164376" y="1591192"/>
            <a:ext cx="7784238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8775" indent="-358775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marL="0" indent="0"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2000" b="1" dirty="0">
                <a:solidFill>
                  <a:srgbClr val="453837"/>
                </a:solidFill>
              </a:rPr>
              <a:t>RTD</a:t>
            </a:r>
            <a:r>
              <a:rPr lang="en-GB" sz="2000" dirty="0">
                <a:solidFill>
                  <a:srgbClr val="453837"/>
                </a:solidFill>
              </a:rPr>
              <a:t>: </a:t>
            </a:r>
            <a:r>
              <a:rPr lang="cs-CZ" sz="2000" dirty="0">
                <a:solidFill>
                  <a:srgbClr val="453837"/>
                </a:solidFill>
              </a:rPr>
              <a:t>Začátek</a:t>
            </a:r>
            <a:r>
              <a:rPr lang="en-GB" sz="2000" dirty="0">
                <a:solidFill>
                  <a:srgbClr val="453837"/>
                </a:solidFill>
              </a:rPr>
              <a:t> 1990 </a:t>
            </a:r>
            <a:r>
              <a:rPr lang="cs-CZ" sz="2000" dirty="0">
                <a:solidFill>
                  <a:srgbClr val="453837"/>
                </a:solidFill>
              </a:rPr>
              <a:t>d</a:t>
            </a:r>
            <a:r>
              <a:rPr lang="en-GB" sz="2000" dirty="0">
                <a:solidFill>
                  <a:srgbClr val="453837"/>
                </a:solidFill>
              </a:rPr>
              <a:t>o 20</a:t>
            </a:r>
            <a:r>
              <a:rPr lang="cs-CZ" sz="2000" dirty="0">
                <a:solidFill>
                  <a:srgbClr val="453837"/>
                </a:solidFill>
              </a:rPr>
              <a:t>00........servisní RA2945</a:t>
            </a:r>
            <a:endParaRPr lang="en-GB" sz="2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en-GB" sz="2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cs-CZ" sz="1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cs-CZ" sz="1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cs-CZ" sz="1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cs-CZ" sz="1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en-GB" sz="1000" dirty="0">
              <a:solidFill>
                <a:srgbClr val="453837"/>
              </a:solidFill>
            </a:endParaRPr>
          </a:p>
          <a:p>
            <a:pPr marL="0" indent="0"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2000" b="1" dirty="0">
                <a:solidFill>
                  <a:srgbClr val="453837"/>
                </a:solidFill>
              </a:rPr>
              <a:t>RA:</a:t>
            </a:r>
            <a:r>
              <a:rPr lang="en-GB" sz="2000" dirty="0">
                <a:solidFill>
                  <a:srgbClr val="453837"/>
                </a:solidFill>
              </a:rPr>
              <a:t> </a:t>
            </a:r>
            <a:r>
              <a:rPr lang="cs-CZ" sz="2000" dirty="0">
                <a:solidFill>
                  <a:srgbClr val="453837"/>
                </a:solidFill>
              </a:rPr>
              <a:t>Začátek 2000</a:t>
            </a:r>
            <a:r>
              <a:rPr lang="en-GB" sz="2000" dirty="0">
                <a:solidFill>
                  <a:srgbClr val="453837"/>
                </a:solidFill>
              </a:rPr>
              <a:t> </a:t>
            </a:r>
            <a:r>
              <a:rPr lang="cs-CZ" sz="2000" dirty="0">
                <a:solidFill>
                  <a:srgbClr val="453837"/>
                </a:solidFill>
              </a:rPr>
              <a:t>až .....2023</a:t>
            </a:r>
            <a:endParaRPr lang="en-GB" sz="2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en-GB" sz="2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en-GB" sz="2000" dirty="0">
              <a:solidFill>
                <a:srgbClr val="453837"/>
              </a:solidFill>
            </a:endParaRPr>
          </a:p>
          <a:p>
            <a:pPr eaLnBrk="1" fontAlgn="base" hangingPunct="1">
              <a:spcBef>
                <a:spcPts val="763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"/>
            </a:pPr>
            <a:endParaRPr lang="en-GB" sz="2000" dirty="0">
              <a:solidFill>
                <a:srgbClr val="453837"/>
              </a:solidFill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4710113" y="5680075"/>
            <a:ext cx="5027612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5" name="Picture 2" descr="http://pim.danfoss.net/sites/image/Assets/_w/IMG043047514748_T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84" y="1997971"/>
            <a:ext cx="2321178" cy="16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pim.danfoss.net/sites/image/Assets/_w/IMG043045569267_ti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256" y="3761509"/>
            <a:ext cx="1629962" cy="20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im.danfoss.net/sites/image/Assets/_w/IMG043045816336_ti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13" y="4146852"/>
            <a:ext cx="2475906" cy="17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7DAF2F-F3D4-4EB7-8DCA-3622A248075E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479027"/>
            <a:ext cx="1872208" cy="0"/>
          </a:xfrm>
          <a:prstGeom prst="straightConnector1">
            <a:avLst/>
          </a:prstGeom>
          <a:solidFill>
            <a:srgbClr val="80808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F25A05-6884-4358-A806-0A7953B41869}"/>
              </a:ext>
            </a:extLst>
          </p:cNvPr>
          <p:cNvCxnSpPr>
            <a:cxnSpLocks/>
          </p:cNvCxnSpPr>
          <p:nvPr/>
        </p:nvCxnSpPr>
        <p:spPr bwMode="auto">
          <a:xfrm>
            <a:off x="6332768" y="3637303"/>
            <a:ext cx="2130351" cy="0"/>
          </a:xfrm>
          <a:prstGeom prst="straightConnector1">
            <a:avLst/>
          </a:prstGeom>
          <a:solidFill>
            <a:srgbClr val="80808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10F8ED-870F-4DF8-9E17-70F59BFA560F}"/>
              </a:ext>
            </a:extLst>
          </p:cNvPr>
          <p:cNvSpPr txBox="1"/>
          <p:nvPr/>
        </p:nvSpPr>
        <p:spPr>
          <a:xfrm>
            <a:off x="7342672" y="2532778"/>
            <a:ext cx="243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Připojení s  matkou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10C8-5F97-48A4-B549-BC94C120F83D}"/>
              </a:ext>
            </a:extLst>
          </p:cNvPr>
          <p:cNvSpPr txBox="1"/>
          <p:nvPr/>
        </p:nvSpPr>
        <p:spPr>
          <a:xfrm>
            <a:off x="1447929" y="95360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Ventil RTD-N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8F2DB-3E49-4269-B63F-4EE085F8092B}"/>
              </a:ext>
            </a:extLst>
          </p:cNvPr>
          <p:cNvSpPr txBox="1"/>
          <p:nvPr/>
        </p:nvSpPr>
        <p:spPr>
          <a:xfrm>
            <a:off x="1503576" y="3655081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Ventil RA-N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96063-293C-48D6-8826-3D52EE781A96}"/>
              </a:ext>
            </a:extLst>
          </p:cNvPr>
          <p:cNvSpPr txBox="1"/>
          <p:nvPr/>
        </p:nvSpPr>
        <p:spPr>
          <a:xfrm>
            <a:off x="7083613" y="6491620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Připojení „clip“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36AD9A-D06B-4E59-809F-1A5293127EF6}"/>
              </a:ext>
            </a:extLst>
          </p:cNvPr>
          <p:cNvSpPr txBox="1"/>
          <p:nvPr/>
        </p:nvSpPr>
        <p:spPr>
          <a:xfrm>
            <a:off x="6931213" y="6339220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Připojení „clip“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AFA1C-7214-C03E-D6F5-9C49B117C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2174460"/>
            <a:ext cx="2295247" cy="1710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3362B-CEBE-1364-8F06-B714335B92E5}"/>
              </a:ext>
            </a:extLst>
          </p:cNvPr>
          <p:cNvSpPr txBox="1"/>
          <p:nvPr/>
        </p:nvSpPr>
        <p:spPr>
          <a:xfrm>
            <a:off x="5060134" y="5868793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453837"/>
                </a:solidFill>
              </a:rPr>
              <a:t>R</a:t>
            </a:r>
            <a:r>
              <a:rPr lang="cs-CZ" sz="1800" b="1" dirty="0">
                <a:solidFill>
                  <a:srgbClr val="453837"/>
                </a:solidFill>
              </a:rPr>
              <a:t>AE</a:t>
            </a:r>
            <a:r>
              <a:rPr lang="en-GB" sz="1800" dirty="0">
                <a:solidFill>
                  <a:srgbClr val="453837"/>
                </a:solidFill>
              </a:rPr>
              <a:t>: </a:t>
            </a:r>
            <a:r>
              <a:rPr lang="cs-CZ" sz="1800" dirty="0">
                <a:solidFill>
                  <a:srgbClr val="453837"/>
                </a:solidFill>
              </a:rPr>
              <a:t>kapalinová                                  </a:t>
            </a:r>
            <a:r>
              <a:rPr lang="cs-CZ" sz="1800" b="1" dirty="0">
                <a:solidFill>
                  <a:srgbClr val="453837"/>
                </a:solidFill>
              </a:rPr>
              <a:t>RA</a:t>
            </a:r>
            <a:r>
              <a:rPr lang="cs-CZ" sz="1800" dirty="0">
                <a:solidFill>
                  <a:srgbClr val="453837"/>
                </a:solidFill>
              </a:rPr>
              <a:t>: paroplynová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5F6AF-5101-FD58-3D5F-55FEFC257D6A}"/>
              </a:ext>
            </a:extLst>
          </p:cNvPr>
          <p:cNvSpPr txBox="1"/>
          <p:nvPr/>
        </p:nvSpPr>
        <p:spPr>
          <a:xfrm>
            <a:off x="7458398" y="4784321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Připojení „klip“</a:t>
            </a:r>
          </a:p>
        </p:txBody>
      </p:sp>
    </p:spTree>
    <p:extLst>
      <p:ext uri="{BB962C8B-B14F-4D97-AF65-F5344CB8AC3E}">
        <p14:creationId xmlns:p14="http://schemas.microsoft.com/office/powerpoint/2010/main" val="14154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0F9A-8D98-D192-0A71-833BD1E1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A7551873-9036-31D2-CB22-1CBD234F1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122183"/>
            <a:ext cx="11490592" cy="9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800" b="1" dirty="0">
                <a:latin typeface="+mj-lt"/>
              </a:rPr>
              <a:t>Co  Danfoss doporučuje </a:t>
            </a:r>
            <a:r>
              <a:rPr lang="cs-CZ" sz="2400" b="1" dirty="0">
                <a:latin typeface="+mj-lt"/>
              </a:rPr>
              <a:t>p</a:t>
            </a:r>
            <a:r>
              <a:rPr lang="cs-CZ" sz="2400" b="1" dirty="0"/>
              <a:t>o více než cca 20 létech provozu systému s TRV</a:t>
            </a:r>
            <a:r>
              <a:rPr lang="cs-CZ" sz="2400" dirty="0"/>
              <a:t> :</a:t>
            </a:r>
          </a:p>
          <a:p>
            <a:pPr>
              <a:spcBef>
                <a:spcPct val="50000"/>
              </a:spcBef>
            </a:pPr>
            <a:endParaRPr lang="en-GB" sz="2800" b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1" name="Text Box 6">
            <a:extLst>
              <a:ext uri="{FF2B5EF4-FFF2-40B4-BE49-F238E27FC236}">
                <a16:creationId xmlns:a16="http://schemas.microsoft.com/office/drawing/2014/main" id="{FAA3D566-7041-13C6-86D8-F34BF57BD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79" y="1120915"/>
            <a:ext cx="10031686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FF0000"/>
                </a:solidFill>
              </a:rPr>
              <a:t>Doporučená Varianta A)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sz="1600" dirty="0"/>
              <a:t>    </a:t>
            </a:r>
            <a:r>
              <a:rPr lang="cs-CZ" sz="1600" b="1" dirty="0"/>
              <a:t>Revitalizaci výměnou tělesa ventilu a hlavice (druh hlavice podle přání uživatelů)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dirty="0"/>
              <a:t>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dirty="0"/>
              <a:t> </a:t>
            </a:r>
            <a:endParaRPr lang="cs-CZ" sz="1600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/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sz="1600" dirty="0"/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dirty="0"/>
              <a:t>Varianta B)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sz="1600" dirty="0"/>
              <a:t>    </a:t>
            </a:r>
            <a:r>
              <a:rPr lang="cs-CZ" sz="1600" b="1" dirty="0"/>
              <a:t>Revitalizaci výměnou vložky ventilu a hlavice (druh hlavice podle přání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sz="1600" b="1" dirty="0"/>
              <a:t>    uživatelů)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b="1" dirty="0"/>
              <a:t> </a:t>
            </a:r>
            <a:endParaRPr lang="cs-CZ" sz="1600" b="1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b="1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en-GB" sz="1600" b="1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en-GB" sz="1600" dirty="0"/>
          </a:p>
        </p:txBody>
      </p:sp>
      <p:pic>
        <p:nvPicPr>
          <p:cNvPr id="11" name="Picture 29">
            <a:extLst>
              <a:ext uri="{FF2B5EF4-FFF2-40B4-BE49-F238E27FC236}">
                <a16:creationId xmlns:a16="http://schemas.microsoft.com/office/drawing/2014/main" id="{B99CD061-5124-420F-1924-732B1CCE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4" y="2201064"/>
            <a:ext cx="1693409" cy="11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41C7569-4322-0D16-9838-B9D1F814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2989">
            <a:off x="1270854" y="5112785"/>
            <a:ext cx="1157187" cy="11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pim.danfoss.net/sites/image/Assets/_w/IMG043050801225_tif.jpg">
            <a:extLst>
              <a:ext uri="{FF2B5EF4-FFF2-40B4-BE49-F238E27FC236}">
                <a16:creationId xmlns:a16="http://schemas.microsoft.com/office/drawing/2014/main" id="{2D4AD7BB-772C-B0A0-57CC-8F0D93EF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2" y="4697918"/>
            <a:ext cx="1466198" cy="103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6204767-9A5C-DEDC-0773-0747EFCA2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28" y="1979058"/>
            <a:ext cx="1724678" cy="172467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DACC08A-D2AE-211B-E92A-F804DB222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66" y="4561879"/>
            <a:ext cx="1724678" cy="1724678"/>
          </a:xfrm>
          <a:prstGeom prst="rect">
            <a:avLst/>
          </a:prstGeom>
        </p:spPr>
      </p:pic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50913B54-5DDE-AA99-2937-9A97C24658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95" y="2201064"/>
            <a:ext cx="1663272" cy="1663272"/>
          </a:xfrm>
          <a:prstGeom prst="rect">
            <a:avLst/>
          </a:prstGeom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B026DDA5-40AA-2CD1-F7EC-4BEC0CB0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07" y="4751400"/>
            <a:ext cx="1663272" cy="1663272"/>
          </a:xfrm>
          <a:prstGeom prst="rect">
            <a:avLst/>
          </a:prstGeom>
        </p:spPr>
      </p:pic>
      <p:pic>
        <p:nvPicPr>
          <p:cNvPr id="6" name="Content Placeholder 2" descr="A close up of electronics&#10;&#10;Description automatically generated">
            <a:extLst>
              <a:ext uri="{FF2B5EF4-FFF2-40B4-BE49-F238E27FC236}">
                <a16:creationId xmlns:a16="http://schemas.microsoft.com/office/drawing/2014/main" id="{B53177BB-2CC1-7912-DBD2-72B8D7005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77" y="3649959"/>
            <a:ext cx="1950777" cy="125886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8CAF16-3F44-4420-299A-3374B5CC8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88" y="2043115"/>
            <a:ext cx="1647895" cy="1724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E914A-5A43-EEB6-6B4D-9043D367A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210" y="4561879"/>
            <a:ext cx="1647895" cy="17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" y="95189"/>
            <a:ext cx="11975335" cy="1045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600" dirty="0">
                <a:solidFill>
                  <a:srgbClr val="FF0000"/>
                </a:solidFill>
              </a:rPr>
              <a:t> </a:t>
            </a:r>
            <a:r>
              <a:rPr lang="cs-CZ" altLang="cs-CZ" b="1" dirty="0">
                <a:solidFill>
                  <a:schemeClr val="tx1"/>
                </a:solidFill>
              </a:rPr>
              <a:t>Ventilová tělesa  RA-N s přednastavením byly a jsou  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 vyráběny </a:t>
            </a:r>
            <a:r>
              <a:rPr lang="cs-CZ" altLang="cs-CZ" b="1" dirty="0">
                <a:solidFill>
                  <a:srgbClr val="FF0000"/>
                </a:solidFill>
              </a:rPr>
              <a:t>s rozměry dle ČSN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15101" y="3346451"/>
            <a:ext cx="1019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  <a:latin typeface="Verdana" pitchFamily="34" charset="0"/>
              </a:rPr>
              <a:t>přímý</a:t>
            </a:r>
            <a:endParaRPr lang="en-GB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800601" y="2122489"/>
            <a:ext cx="11414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  <a:latin typeface="Verdana" pitchFamily="34" charset="0"/>
              </a:rPr>
              <a:t>rohový</a:t>
            </a:r>
            <a:endParaRPr lang="en-GB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9" name="Picture 35" descr="http://pim.danfoss.net/sites/image/Assets/_w/IMG043044365963_t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" y="4886841"/>
            <a:ext cx="185896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9" y="936035"/>
            <a:ext cx="7259989" cy="403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531771" y="1516795"/>
            <a:ext cx="8686800" cy="800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>
                  <a:lumMod val="50000"/>
                  <a:lumOff val="50000"/>
                </a:srgbClr>
              </a:buClr>
              <a:buNone/>
              <a:defRPr/>
            </a:pPr>
            <a:endParaRPr lang="cs-CZ" altLang="cs-CZ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  <a:defRPr/>
            </a:pPr>
            <a:r>
              <a:rPr lang="cs-CZ" altLang="cs-CZ" dirty="0">
                <a:solidFill>
                  <a:srgbClr val="000000"/>
                </a:solidFill>
              </a:rPr>
              <a:t>   </a:t>
            </a:r>
          </a:p>
        </p:txBody>
      </p:sp>
      <p:pic>
        <p:nvPicPr>
          <p:cNvPr id="3083" name="Picture 11" descr="http://pim.danfoss.net/sites/image/Assets/_w/IMG043044276944_ti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57" y="4765800"/>
            <a:ext cx="1695909" cy="11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588" y="6021099"/>
            <a:ext cx="29106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dirty="0"/>
              <a:t>radiátorové šroubení RLV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130" y="1730661"/>
            <a:ext cx="165429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b="1" dirty="0"/>
              <a:t>Ventily RA-N</a:t>
            </a:r>
          </a:p>
        </p:txBody>
      </p:sp>
      <p:pic>
        <p:nvPicPr>
          <p:cNvPr id="5" name="Picture 4" descr="A picture containing hydrant, gear&#10;&#10;Description automatically generated">
            <a:extLst>
              <a:ext uri="{FF2B5EF4-FFF2-40B4-BE49-F238E27FC236}">
                <a16:creationId xmlns:a16="http://schemas.microsoft.com/office/drawing/2014/main" id="{2B83CAF1-8558-B779-244C-FBA557B1A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28" y="3795901"/>
            <a:ext cx="3641161" cy="25741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486747-CF1F-4131-61ED-652307F7BAE5}"/>
              </a:ext>
            </a:extLst>
          </p:cNvPr>
          <p:cNvSpPr/>
          <p:nvPr/>
        </p:nvSpPr>
        <p:spPr>
          <a:xfrm>
            <a:off x="8849949" y="4893122"/>
            <a:ext cx="936104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3E155-230C-79AB-1067-881C68A7D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565" y="1055342"/>
            <a:ext cx="1075306" cy="1514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8BEE37-D01F-0761-B047-9E33D66E8A9D}"/>
              </a:ext>
            </a:extLst>
          </p:cNvPr>
          <p:cNvSpPr txBox="1"/>
          <p:nvPr/>
        </p:nvSpPr>
        <p:spPr>
          <a:xfrm>
            <a:off x="8968370" y="871763"/>
            <a:ext cx="299921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b="1" dirty="0"/>
              <a:t>Záruka na komponenty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22397-434B-00B9-BA9C-B7CEFEECCF71}"/>
              </a:ext>
            </a:extLst>
          </p:cNvPr>
          <p:cNvSpPr txBox="1"/>
          <p:nvPr/>
        </p:nvSpPr>
        <p:spPr>
          <a:xfrm>
            <a:off x="9380041" y="2669399"/>
            <a:ext cx="23067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b="1" dirty="0"/>
              <a:t>Záruka na systém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87CBD-54CB-A467-21BB-85555260D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749" y="2946398"/>
            <a:ext cx="1075306" cy="15147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BBC637-1CB6-F70B-2FA8-4060CDBC4DD1}"/>
              </a:ext>
            </a:extLst>
          </p:cNvPr>
          <p:cNvSpPr/>
          <p:nvPr/>
        </p:nvSpPr>
        <p:spPr>
          <a:xfrm>
            <a:off x="10180733" y="3346450"/>
            <a:ext cx="815830" cy="707757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EAE31D-BFE0-22DB-B4E5-83D6AE8A743C}"/>
              </a:ext>
            </a:extLst>
          </p:cNvPr>
          <p:cNvSpPr txBox="1"/>
          <p:nvPr/>
        </p:nvSpPr>
        <p:spPr>
          <a:xfrm>
            <a:off x="10131621" y="3354789"/>
            <a:ext cx="9394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  <a:highlight>
                  <a:srgbClr val="FF0000"/>
                </a:highligh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702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8927" y="198613"/>
            <a:ext cx="10689885" cy="519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000000"/>
                </a:solidFill>
              </a:rPr>
              <a:t>     </a:t>
            </a:r>
            <a:r>
              <a:rPr lang="cs-CZ" altLang="cs-CZ" b="1" dirty="0">
                <a:solidFill>
                  <a:schemeClr val="tx1"/>
                </a:solidFill>
              </a:rPr>
              <a:t>Ventily RA-N s přednastavením-princip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32592" y="2848372"/>
          <a:ext cx="6096000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146488" imgH="3608895" progId="Photoshop.Image.4">
                  <p:embed/>
                </p:oleObj>
              </mc:Choice>
              <mc:Fallback>
                <p:oleObj name="Image" r:id="rId3" imgW="5146488" imgH="3608895" progId="Photoshop.Image.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592" y="2848372"/>
                        <a:ext cx="6096000" cy="335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07479" y="961911"/>
            <a:ext cx="8338443" cy="50781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>
                <a:solidFill>
                  <a:srgbClr val="000000"/>
                </a:solidFill>
              </a:rPr>
              <a:t>Je jasně vidět nastavená hodnota; 14 stupňů nastavení</a:t>
            </a:r>
          </a:p>
          <a:p>
            <a:pPr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	1) </a:t>
            </a:r>
            <a:r>
              <a:rPr lang="cs-CZ" altLang="cs-CZ" sz="2000" b="1" u="sng" dirty="0">
                <a:solidFill>
                  <a:srgbClr val="FF0000"/>
                </a:solidFill>
              </a:rPr>
              <a:t>Ventil je vyčistitelný za plného provozu !!!</a:t>
            </a:r>
          </a:p>
          <a:p>
            <a:pPr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</a:pPr>
            <a:endParaRPr lang="cs-CZ" altLang="cs-CZ" sz="2000" b="1" u="sng" dirty="0">
              <a:solidFill>
                <a:srgbClr val="FF0000"/>
              </a:solidFill>
            </a:endParaRPr>
          </a:p>
          <a:p>
            <a:pPr>
              <a:buClr>
                <a:srgbClr val="000000">
                  <a:lumMod val="50000"/>
                  <a:lumOff val="50000"/>
                </a:srgbClr>
              </a:buClr>
              <a:buFont typeface="Verdana" panose="020B0604030504040204" pitchFamily="34" charset="0"/>
              <a:buNone/>
            </a:pPr>
            <a:r>
              <a:rPr lang="cs-CZ" altLang="cs-CZ" sz="2000" b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u="sng" dirty="0">
                <a:solidFill>
                  <a:srgbClr val="000000"/>
                </a:solidFill>
              </a:rPr>
              <a:t>2)</a:t>
            </a:r>
            <a:r>
              <a:rPr lang="cs-CZ" altLang="cs-CZ" sz="2000" b="1" u="sng" dirty="0">
                <a:solidFill>
                  <a:srgbClr val="FF0000"/>
                </a:solidFill>
              </a:rPr>
              <a:t> Ucpávka je vyměnitelná za provozu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u="sng" dirty="0">
                <a:solidFill>
                  <a:srgbClr val="FF0000"/>
                </a:solidFill>
              </a:rPr>
              <a:t>!!!</a:t>
            </a:r>
            <a:endParaRPr lang="en-GB" altLang="cs-CZ" sz="2000" b="1" u="sng" dirty="0">
              <a:solidFill>
                <a:srgbClr val="FF0000"/>
              </a:solidFill>
            </a:endParaRPr>
          </a:p>
          <a:p>
            <a:pPr>
              <a:buClr>
                <a:srgbClr val="000000">
                  <a:lumMod val="50000"/>
                  <a:lumOff val="50000"/>
                </a:srgbClr>
              </a:buClr>
              <a:buFont typeface="Wingdings" pitchFamily="2" charset="2"/>
              <a:buNone/>
            </a:pPr>
            <a:endParaRPr lang="cs-CZ" altLang="cs-CZ" sz="2000" u="sng" dirty="0">
              <a:solidFill>
                <a:srgbClr val="FF0000"/>
              </a:solidFill>
            </a:endParaRPr>
          </a:p>
        </p:txBody>
      </p:sp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" y="3282281"/>
            <a:ext cx="2105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pim.danfoss.net/sites/image/Assets/_w/IMG043045620282_ti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2348881"/>
            <a:ext cx="1399626" cy="9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472264" y="2348880"/>
            <a:ext cx="936104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47F52-4310-412E-890F-EB4F284903E8}"/>
              </a:ext>
            </a:extLst>
          </p:cNvPr>
          <p:cNvSpPr txBox="1"/>
          <p:nvPr/>
        </p:nvSpPr>
        <p:spPr>
          <a:xfrm>
            <a:off x="1941304" y="6074612"/>
            <a:ext cx="8309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Účel : Pro přesné přednastavení ventilů RA-N, které odpovídá velikosti (výkonu) radiátoru</a:t>
            </a:r>
          </a:p>
          <a:p>
            <a:endParaRPr lang="cs-CZ" dirty="0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01A41CF4-8579-FC9A-A1B9-CA7727C15C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5709" y="3347865"/>
            <a:ext cx="1828801" cy="19071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E7F1D-2EFA-B3F2-715D-CC8909B5245F}"/>
              </a:ext>
            </a:extLst>
          </p:cNvPr>
          <p:cNvSpPr txBox="1"/>
          <p:nvPr/>
        </p:nvSpPr>
        <p:spPr>
          <a:xfrm>
            <a:off x="9528592" y="2786444"/>
            <a:ext cx="19302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dirty="0"/>
              <a:t>Těleso ucpávky</a:t>
            </a:r>
          </a:p>
        </p:txBody>
      </p:sp>
    </p:spTree>
    <p:extLst>
      <p:ext uri="{BB962C8B-B14F-4D97-AF65-F5344CB8AC3E}">
        <p14:creationId xmlns:p14="http://schemas.microsoft.com/office/powerpoint/2010/main" val="23446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8641" y="323935"/>
            <a:ext cx="11424492" cy="5181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6445" tIns="43223" rIns="86445" bIns="43223">
            <a:spAutoFit/>
          </a:bodyPr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defTabSz="966788">
              <a:defRPr>
                <a:solidFill>
                  <a:schemeClr val="tx1"/>
                </a:solidFill>
                <a:latin typeface="Arial" charset="0"/>
              </a:defRPr>
            </a:lvl2pPr>
            <a:lvl3pPr defTabSz="966788">
              <a:defRPr>
                <a:solidFill>
                  <a:schemeClr val="tx1"/>
                </a:solidFill>
                <a:latin typeface="Arial" charset="0"/>
              </a:defRPr>
            </a:lvl3pPr>
            <a:lvl4pPr defTabSz="966788">
              <a:defRPr>
                <a:solidFill>
                  <a:schemeClr val="tx1"/>
                </a:solidFill>
                <a:latin typeface="Arial" charset="0"/>
              </a:defRPr>
            </a:lvl4pPr>
            <a:lvl5pPr defTabSz="966788">
              <a:defRPr>
                <a:solidFill>
                  <a:schemeClr val="tx1"/>
                </a:solidFill>
                <a:latin typeface="Arial" charset="0"/>
              </a:defRPr>
            </a:lvl5pPr>
            <a:lvl6pPr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da-DK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Dynamický, tlakově nezávislý radiátorový ventil </a:t>
            </a:r>
            <a:r>
              <a:rPr lang="cs-CZ" altLang="da-DK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RA-DV</a:t>
            </a:r>
            <a:r>
              <a:rPr lang="nl-NL" altLang="da-DK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endParaRPr lang="en-GB" altLang="da-DK" sz="2800" b="1" dirty="0">
              <a:latin typeface="+mj-lt"/>
            </a:endParaRPr>
          </a:p>
        </p:txBody>
      </p:sp>
      <p:pic>
        <p:nvPicPr>
          <p:cNvPr id="272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54" y="2057937"/>
            <a:ext cx="428783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9BA01-5922-4D40-9C78-88F8DDDBC862}"/>
              </a:ext>
            </a:extLst>
          </p:cNvPr>
          <p:cNvSpPr txBox="1"/>
          <p:nvPr/>
        </p:nvSpPr>
        <p:spPr>
          <a:xfrm>
            <a:off x="563527" y="1336794"/>
            <a:ext cx="1026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Použití tam, kde není možné nebo se nevyplatí použít stoupačkové regulátory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projektech již od roku 2014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BEE01-FEF0-4167-8C88-53A1D0A28D1D}"/>
              </a:ext>
            </a:extLst>
          </p:cNvPr>
          <p:cNvSpPr txBox="1"/>
          <p:nvPr/>
        </p:nvSpPr>
        <p:spPr>
          <a:xfrm>
            <a:off x="3257209" y="5839613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Mini regulátor dp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2993D791-DAF4-4115-A170-7D48C86C4A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46428" y="4757516"/>
            <a:ext cx="792089" cy="9381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 descr="A picture containing hydrant, outdoor object, gear&#10;&#10;Description automatically generated">
            <a:extLst>
              <a:ext uri="{FF2B5EF4-FFF2-40B4-BE49-F238E27FC236}">
                <a16:creationId xmlns:a16="http://schemas.microsoft.com/office/drawing/2014/main" id="{8F3C24D3-92F1-4850-B6CD-07E1E2E54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9241" y="2085421"/>
            <a:ext cx="4037405" cy="31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661012" y="1040302"/>
            <a:ext cx="41439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dirty="0">
                <a:solidFill>
                  <a:srgbClr val="000000"/>
                </a:solidFill>
              </a:rPr>
              <a:t>Tradi</a:t>
            </a:r>
            <a:r>
              <a:rPr lang="cs-CZ" b="1" dirty="0">
                <a:solidFill>
                  <a:srgbClr val="000000"/>
                </a:solidFill>
              </a:rPr>
              <a:t>ční vyvažování stoupaček</a:t>
            </a:r>
            <a:endParaRPr lang="da-DK" b="1" dirty="0">
              <a:solidFill>
                <a:srgbClr val="000000"/>
              </a:solidFill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6571894" y="2533132"/>
            <a:ext cx="2177556" cy="1391165"/>
            <a:chOff x="0" y="0"/>
            <a:chExt cx="1056542" cy="650875"/>
          </a:xfrm>
        </p:grpSpPr>
        <p:sp>
          <p:nvSpPr>
            <p:cNvPr id="171" name="Rectangle 170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1056542" cy="65087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FF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2" name="Line 57"/>
            <p:cNvSpPr>
              <a:spLocks noChangeAspect="1" noChangeShapeType="1"/>
            </p:cNvSpPr>
            <p:nvPr/>
          </p:nvSpPr>
          <p:spPr bwMode="auto">
            <a:xfrm>
              <a:off x="134816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3" name="Line 58"/>
            <p:cNvSpPr>
              <a:spLocks noChangeAspect="1" noChangeShapeType="1"/>
            </p:cNvSpPr>
            <p:nvPr/>
          </p:nvSpPr>
          <p:spPr bwMode="auto">
            <a:xfrm>
              <a:off x="285750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4" name="Line 59"/>
            <p:cNvSpPr>
              <a:spLocks noChangeAspect="1" noChangeShapeType="1"/>
            </p:cNvSpPr>
            <p:nvPr/>
          </p:nvSpPr>
          <p:spPr bwMode="auto">
            <a:xfrm>
              <a:off x="436685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5" name="Line 60"/>
            <p:cNvSpPr>
              <a:spLocks noChangeAspect="1" noChangeShapeType="1"/>
            </p:cNvSpPr>
            <p:nvPr/>
          </p:nvSpPr>
          <p:spPr bwMode="auto">
            <a:xfrm>
              <a:off x="587619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6" name="Line 61"/>
            <p:cNvSpPr>
              <a:spLocks noChangeAspect="1" noChangeShapeType="1"/>
            </p:cNvSpPr>
            <p:nvPr/>
          </p:nvSpPr>
          <p:spPr bwMode="auto">
            <a:xfrm>
              <a:off x="740019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77" name="Line 62"/>
            <p:cNvSpPr>
              <a:spLocks noChangeAspect="1" noChangeShapeType="1"/>
            </p:cNvSpPr>
            <p:nvPr/>
          </p:nvSpPr>
          <p:spPr bwMode="auto">
            <a:xfrm>
              <a:off x="890954" y="52387"/>
              <a:ext cx="0" cy="5064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da-DK">
                <a:solidFill>
                  <a:srgbClr val="000000"/>
                </a:solidFill>
              </a:endParaRPr>
            </a:p>
          </p:txBody>
        </p:sp>
      </p:grpSp>
      <p:sp>
        <p:nvSpPr>
          <p:cNvPr id="189" name="TextBox 15"/>
          <p:cNvSpPr txBox="1"/>
          <p:nvPr/>
        </p:nvSpPr>
        <p:spPr>
          <a:xfrm>
            <a:off x="6416013" y="5047779"/>
            <a:ext cx="5713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cs-CZ" sz="1600" b="1" dirty="0">
                <a:solidFill>
                  <a:srgbClr val="000000"/>
                </a:solidFill>
              </a:rPr>
              <a:t>Zav./Otv. ventilu</a:t>
            </a:r>
            <a:endParaRPr lang="da-DK" sz="1600" b="1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l-GR" sz="1600" b="1" dirty="0">
                <a:solidFill>
                  <a:srgbClr val="000000"/>
                </a:solidFill>
              </a:rPr>
              <a:t>Δ</a:t>
            </a:r>
            <a:r>
              <a:rPr lang="da-DK" sz="1600" b="1" dirty="0">
                <a:solidFill>
                  <a:srgbClr val="000000"/>
                </a:solidFill>
              </a:rPr>
              <a:t>P </a:t>
            </a:r>
            <a:r>
              <a:rPr lang="cs-CZ" sz="1600" b="1" dirty="0">
                <a:solidFill>
                  <a:srgbClr val="000000"/>
                </a:solidFill>
              </a:rPr>
              <a:t>regulátor</a:t>
            </a:r>
            <a:endParaRPr lang="da-DK" sz="1600" b="1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da-DK" sz="1600" b="1" dirty="0">
                <a:solidFill>
                  <a:srgbClr val="000000"/>
                </a:solidFill>
              </a:rPr>
              <a:t>BIV (integr</a:t>
            </a:r>
            <a:r>
              <a:rPr lang="cs-CZ" sz="1600" b="1" dirty="0" err="1">
                <a:solidFill>
                  <a:srgbClr val="000000"/>
                </a:solidFill>
              </a:rPr>
              <a:t>ovaný</a:t>
            </a:r>
            <a:r>
              <a:rPr lang="cs-CZ" sz="1600" b="1" dirty="0">
                <a:solidFill>
                  <a:srgbClr val="000000"/>
                </a:solidFill>
              </a:rPr>
              <a:t> ventil</a:t>
            </a:r>
            <a:r>
              <a:rPr lang="da-DK" sz="1600" b="1" dirty="0">
                <a:solidFill>
                  <a:srgbClr val="000000"/>
                </a:solidFill>
              </a:rPr>
              <a:t> M30</a:t>
            </a:r>
            <a:r>
              <a:rPr lang="cs-CZ" sz="1600" b="1" dirty="0">
                <a:solidFill>
                  <a:srgbClr val="000000"/>
                </a:solidFill>
              </a:rPr>
              <a:t>x1,5 nebo RA-N</a:t>
            </a:r>
            <a:r>
              <a:rPr lang="da-DK" sz="16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9922733" y="1414849"/>
            <a:ext cx="12503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9864" y="2533131"/>
            <a:ext cx="337318" cy="27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TextBox 200"/>
          <p:cNvSpPr txBox="1"/>
          <p:nvPr/>
        </p:nvSpPr>
        <p:spPr>
          <a:xfrm>
            <a:off x="6362438" y="2842220"/>
            <a:ext cx="2708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rgbClr val="000000"/>
                </a:solidFill>
              </a:rPr>
              <a:t>3</a:t>
            </a:r>
          </a:p>
          <a:p>
            <a:endParaRPr lang="da-DK" sz="800" dirty="0">
              <a:solidFill>
                <a:srgbClr val="000000"/>
              </a:solidFill>
            </a:endParaRPr>
          </a:p>
          <a:p>
            <a:endParaRPr lang="da-DK" dirty="0" err="1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77345" y="1777043"/>
            <a:ext cx="1587171" cy="4331972"/>
            <a:chOff x="1021839" y="1349256"/>
            <a:chExt cx="1850790" cy="5051486"/>
          </a:xfrm>
        </p:grpSpPr>
        <p:grpSp>
          <p:nvGrpSpPr>
            <p:cNvPr id="62" name="Group 61"/>
            <p:cNvGrpSpPr/>
            <p:nvPr/>
          </p:nvGrpSpPr>
          <p:grpSpPr>
            <a:xfrm>
              <a:off x="1654259" y="1353482"/>
              <a:ext cx="865670" cy="547628"/>
              <a:chOff x="0" y="0"/>
              <a:chExt cx="1056542" cy="650875"/>
            </a:xfrm>
          </p:grpSpPr>
          <p:sp>
            <p:nvSpPr>
              <p:cNvPr id="63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1056542" cy="650875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0000FF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Line 57"/>
              <p:cNvSpPr>
                <a:spLocks noChangeAspect="1" noChangeShapeType="1"/>
              </p:cNvSpPr>
              <p:nvPr/>
            </p:nvSpPr>
            <p:spPr bwMode="auto">
              <a:xfrm>
                <a:off x="134816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58"/>
              <p:cNvSpPr>
                <a:spLocks noChangeAspect="1" noChangeShapeType="1"/>
              </p:cNvSpPr>
              <p:nvPr/>
            </p:nvSpPr>
            <p:spPr bwMode="auto">
              <a:xfrm>
                <a:off x="285750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Line 59"/>
              <p:cNvSpPr>
                <a:spLocks noChangeAspect="1" noChangeShapeType="1"/>
              </p:cNvSpPr>
              <p:nvPr/>
            </p:nvSpPr>
            <p:spPr bwMode="auto">
              <a:xfrm>
                <a:off x="436685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Line 61"/>
              <p:cNvSpPr>
                <a:spLocks noChangeAspect="1" noChangeShapeType="1"/>
              </p:cNvSpPr>
              <p:nvPr/>
            </p:nvSpPr>
            <p:spPr bwMode="auto">
              <a:xfrm>
                <a:off x="740019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Line 62"/>
              <p:cNvSpPr>
                <a:spLocks noChangeAspect="1" noChangeShapeType="1"/>
              </p:cNvSpPr>
              <p:nvPr/>
            </p:nvSpPr>
            <p:spPr bwMode="auto">
              <a:xfrm>
                <a:off x="890954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654259" y="2379482"/>
              <a:ext cx="865670" cy="547628"/>
              <a:chOff x="0" y="0"/>
              <a:chExt cx="1056542" cy="650875"/>
            </a:xfrm>
          </p:grpSpPr>
          <p:sp>
            <p:nvSpPr>
              <p:cNvPr id="71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1056542" cy="650875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0000FF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57"/>
              <p:cNvSpPr>
                <a:spLocks noChangeAspect="1" noChangeShapeType="1"/>
              </p:cNvSpPr>
              <p:nvPr/>
            </p:nvSpPr>
            <p:spPr bwMode="auto">
              <a:xfrm>
                <a:off x="134816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Line 58"/>
              <p:cNvSpPr>
                <a:spLocks noChangeAspect="1" noChangeShapeType="1"/>
              </p:cNvSpPr>
              <p:nvPr/>
            </p:nvSpPr>
            <p:spPr bwMode="auto">
              <a:xfrm>
                <a:off x="285750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59"/>
              <p:cNvSpPr>
                <a:spLocks noChangeAspect="1" noChangeShapeType="1"/>
              </p:cNvSpPr>
              <p:nvPr/>
            </p:nvSpPr>
            <p:spPr bwMode="auto">
              <a:xfrm>
                <a:off x="436685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61"/>
              <p:cNvSpPr>
                <a:spLocks noChangeAspect="1" noChangeShapeType="1"/>
              </p:cNvSpPr>
              <p:nvPr/>
            </p:nvSpPr>
            <p:spPr bwMode="auto">
              <a:xfrm>
                <a:off x="740019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62"/>
              <p:cNvSpPr>
                <a:spLocks noChangeAspect="1" noChangeShapeType="1"/>
              </p:cNvSpPr>
              <p:nvPr/>
            </p:nvSpPr>
            <p:spPr bwMode="auto">
              <a:xfrm>
                <a:off x="890954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631772" y="3463050"/>
              <a:ext cx="865670" cy="547628"/>
              <a:chOff x="0" y="0"/>
              <a:chExt cx="1056542" cy="650875"/>
            </a:xfrm>
          </p:grpSpPr>
          <p:sp>
            <p:nvSpPr>
              <p:cNvPr id="78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1056542" cy="650875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0000FF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Line 57"/>
              <p:cNvSpPr>
                <a:spLocks noChangeAspect="1" noChangeShapeType="1"/>
              </p:cNvSpPr>
              <p:nvPr/>
            </p:nvSpPr>
            <p:spPr bwMode="auto">
              <a:xfrm>
                <a:off x="134816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58"/>
              <p:cNvSpPr>
                <a:spLocks noChangeAspect="1" noChangeShapeType="1"/>
              </p:cNvSpPr>
              <p:nvPr/>
            </p:nvSpPr>
            <p:spPr bwMode="auto">
              <a:xfrm>
                <a:off x="285750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59"/>
              <p:cNvSpPr>
                <a:spLocks noChangeAspect="1" noChangeShapeType="1"/>
              </p:cNvSpPr>
              <p:nvPr/>
            </p:nvSpPr>
            <p:spPr bwMode="auto">
              <a:xfrm>
                <a:off x="436685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Line 61"/>
              <p:cNvSpPr>
                <a:spLocks noChangeAspect="1" noChangeShapeType="1"/>
              </p:cNvSpPr>
              <p:nvPr/>
            </p:nvSpPr>
            <p:spPr bwMode="auto">
              <a:xfrm>
                <a:off x="740019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Line 62"/>
              <p:cNvSpPr>
                <a:spLocks noChangeAspect="1" noChangeShapeType="1"/>
              </p:cNvSpPr>
              <p:nvPr/>
            </p:nvSpPr>
            <p:spPr bwMode="auto">
              <a:xfrm>
                <a:off x="890954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631772" y="4475465"/>
              <a:ext cx="865670" cy="547628"/>
              <a:chOff x="0" y="0"/>
              <a:chExt cx="1056542" cy="650875"/>
            </a:xfrm>
          </p:grpSpPr>
          <p:sp>
            <p:nvSpPr>
              <p:cNvPr id="85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1056542" cy="650875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0000FF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Line 57"/>
              <p:cNvSpPr>
                <a:spLocks noChangeAspect="1" noChangeShapeType="1"/>
              </p:cNvSpPr>
              <p:nvPr/>
            </p:nvSpPr>
            <p:spPr bwMode="auto">
              <a:xfrm>
                <a:off x="134816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58"/>
              <p:cNvSpPr>
                <a:spLocks noChangeAspect="1" noChangeShapeType="1"/>
              </p:cNvSpPr>
              <p:nvPr/>
            </p:nvSpPr>
            <p:spPr bwMode="auto">
              <a:xfrm>
                <a:off x="285750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Line 59"/>
              <p:cNvSpPr>
                <a:spLocks noChangeAspect="1" noChangeShapeType="1"/>
              </p:cNvSpPr>
              <p:nvPr/>
            </p:nvSpPr>
            <p:spPr bwMode="auto">
              <a:xfrm>
                <a:off x="436685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Line 61"/>
              <p:cNvSpPr>
                <a:spLocks noChangeAspect="1" noChangeShapeType="1"/>
              </p:cNvSpPr>
              <p:nvPr/>
            </p:nvSpPr>
            <p:spPr bwMode="auto">
              <a:xfrm>
                <a:off x="740019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Line 62"/>
              <p:cNvSpPr>
                <a:spLocks noChangeAspect="1" noChangeShapeType="1"/>
              </p:cNvSpPr>
              <p:nvPr/>
            </p:nvSpPr>
            <p:spPr bwMode="auto">
              <a:xfrm>
                <a:off x="890954" y="52387"/>
                <a:ext cx="0" cy="50641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 flipV="1">
              <a:off x="1742233" y="1901110"/>
              <a:ext cx="0" cy="184811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1865899" y="1901110"/>
              <a:ext cx="0" cy="322874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1287388" y="2203887"/>
              <a:ext cx="588843" cy="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29551" y="2087012"/>
              <a:ext cx="735245" cy="1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1021839" y="2062548"/>
              <a:ext cx="7712" cy="4294504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269343" y="2184391"/>
              <a:ext cx="7716" cy="3654824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734520" y="2935876"/>
              <a:ext cx="0" cy="161437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 flipV="1">
              <a:off x="1858185" y="2935876"/>
              <a:ext cx="1" cy="29950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1290007" y="3220446"/>
              <a:ext cx="588843" cy="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1037336" y="3103573"/>
              <a:ext cx="720395" cy="1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1771900" y="4019353"/>
              <a:ext cx="0" cy="161437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 flipV="1">
              <a:off x="1895565" y="4019353"/>
              <a:ext cx="1" cy="29950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287388" y="4298758"/>
              <a:ext cx="628842" cy="0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037336" y="4180790"/>
              <a:ext cx="757775" cy="1095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777651" y="5037280"/>
              <a:ext cx="0" cy="161437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 flipV="1">
              <a:off x="1901316" y="5037280"/>
              <a:ext cx="1" cy="29950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270110" y="5316684"/>
              <a:ext cx="646705" cy="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1034789" y="5199814"/>
              <a:ext cx="765488" cy="1"/>
            </a:xfrm>
            <a:prstGeom prst="line">
              <a:avLst/>
            </a:prstGeom>
            <a:ln w="47625">
              <a:solidFill>
                <a:srgbClr val="E200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77248" y="5778920"/>
              <a:ext cx="40957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9" name="Straight Connector 148"/>
            <p:cNvCxnSpPr/>
            <p:nvPr/>
          </p:nvCxnSpPr>
          <p:spPr>
            <a:xfrm flipH="1" flipV="1">
              <a:off x="1270109" y="5556967"/>
              <a:ext cx="1" cy="299501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1270110" y="6128524"/>
              <a:ext cx="0" cy="222114"/>
            </a:xfrm>
            <a:prstGeom prst="line">
              <a:avLst/>
            </a:prstGeom>
            <a:ln w="4762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Line 55"/>
            <p:cNvSpPr>
              <a:spLocks noChangeShapeType="1"/>
            </p:cNvSpPr>
            <p:nvPr/>
          </p:nvSpPr>
          <p:spPr bwMode="auto">
            <a:xfrm flipV="1">
              <a:off x="1051192" y="5653034"/>
              <a:ext cx="6823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55" name="Line 55"/>
            <p:cNvSpPr>
              <a:spLocks noChangeShapeType="1"/>
            </p:cNvSpPr>
            <p:nvPr/>
          </p:nvSpPr>
          <p:spPr bwMode="auto">
            <a:xfrm flipH="1" flipV="1">
              <a:off x="1733513" y="5645979"/>
              <a:ext cx="2014" cy="2644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56" name="Line 55"/>
            <p:cNvSpPr>
              <a:spLocks noChangeShapeType="1"/>
            </p:cNvSpPr>
            <p:nvPr/>
          </p:nvSpPr>
          <p:spPr bwMode="auto">
            <a:xfrm flipH="1">
              <a:off x="1577933" y="5899549"/>
              <a:ext cx="1575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16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311" y="1349256"/>
              <a:ext cx="337318" cy="27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550" y="2382463"/>
              <a:ext cx="337318" cy="27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628" y="3472191"/>
              <a:ext cx="337318" cy="27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279" y="4478446"/>
              <a:ext cx="337318" cy="27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TextBox 201"/>
            <p:cNvSpPr txBox="1"/>
            <p:nvPr/>
          </p:nvSpPr>
          <p:spPr>
            <a:xfrm>
              <a:off x="2580666" y="1653654"/>
              <a:ext cx="270842" cy="610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800" dirty="0">
                  <a:solidFill>
                    <a:srgbClr val="000000"/>
                  </a:solidFill>
                </a:rPr>
                <a:t>3</a:t>
              </a:r>
            </a:p>
            <a:p>
              <a:endParaRPr lang="da-DK" sz="800" dirty="0">
                <a:solidFill>
                  <a:srgbClr val="000000"/>
                </a:solidFill>
              </a:endParaRPr>
            </a:p>
            <a:p>
              <a:endParaRPr lang="da-DK" dirty="0" err="1">
                <a:solidFill>
                  <a:srgbClr val="000000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601787" y="2702517"/>
              <a:ext cx="270842" cy="610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800" dirty="0">
                  <a:solidFill>
                    <a:srgbClr val="000000"/>
                  </a:solidFill>
                </a:rPr>
                <a:t>3</a:t>
              </a:r>
            </a:p>
            <a:p>
              <a:endParaRPr lang="da-DK" sz="800" dirty="0">
                <a:solidFill>
                  <a:srgbClr val="000000"/>
                </a:solidFill>
              </a:endParaRPr>
            </a:p>
            <a:p>
              <a:endParaRPr lang="da-DK" dirty="0" err="1">
                <a:solidFill>
                  <a:srgbClr val="000000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67788" y="3778428"/>
              <a:ext cx="270842" cy="610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800" dirty="0">
                  <a:solidFill>
                    <a:srgbClr val="000000"/>
                  </a:solidFill>
                </a:rPr>
                <a:t>3</a:t>
              </a:r>
            </a:p>
            <a:p>
              <a:endParaRPr lang="da-DK" sz="800" dirty="0">
                <a:solidFill>
                  <a:srgbClr val="000000"/>
                </a:solidFill>
              </a:endParaRPr>
            </a:p>
            <a:p>
              <a:endParaRPr lang="da-DK" dirty="0" err="1">
                <a:solidFill>
                  <a:srgbClr val="000000"/>
                </a:solidFill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577104" y="4761483"/>
              <a:ext cx="270842" cy="610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800" dirty="0">
                  <a:solidFill>
                    <a:srgbClr val="000000"/>
                  </a:solidFill>
                </a:rPr>
                <a:t>3</a:t>
              </a:r>
            </a:p>
            <a:p>
              <a:endParaRPr lang="da-DK" sz="800" dirty="0">
                <a:solidFill>
                  <a:srgbClr val="000000"/>
                </a:solidFill>
              </a:endParaRPr>
            </a:p>
            <a:p>
              <a:endParaRPr lang="da-DK" dirty="0" err="1">
                <a:solidFill>
                  <a:srgbClr val="000000"/>
                </a:solidFill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130098" y="5934176"/>
              <a:ext cx="76640" cy="466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800" dirty="0">
                  <a:solidFill>
                    <a:srgbClr val="000000"/>
                  </a:solidFill>
                </a:rPr>
                <a:t>2</a:t>
              </a:r>
            </a:p>
            <a:p>
              <a:endParaRPr lang="da-DK" dirty="0" err="1">
                <a:solidFill>
                  <a:srgbClr val="000000"/>
                </a:solidFill>
              </a:endParaRPr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6174431" y="1009800"/>
            <a:ext cx="50959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„“</a:t>
            </a:r>
            <a:r>
              <a:rPr lang="da-DK" b="1" dirty="0">
                <a:solidFill>
                  <a:srgbClr val="000000"/>
                </a:solidFill>
              </a:rPr>
              <a:t>N</a:t>
            </a:r>
            <a:r>
              <a:rPr lang="cs-CZ" b="1" dirty="0">
                <a:solidFill>
                  <a:srgbClr val="000000"/>
                </a:solidFill>
              </a:rPr>
              <a:t>OVÉ“</a:t>
            </a:r>
            <a:r>
              <a:rPr lang="da-DK" b="1" dirty="0">
                <a:solidFill>
                  <a:srgbClr val="000000"/>
                </a:solidFill>
              </a:rPr>
              <a:t> Dynamic</a:t>
            </a:r>
            <a:r>
              <a:rPr lang="cs-CZ" b="1" dirty="0">
                <a:solidFill>
                  <a:srgbClr val="000000"/>
                </a:solidFill>
              </a:rPr>
              <a:t>ké</a:t>
            </a:r>
            <a:r>
              <a:rPr lang="da-DK" b="1" dirty="0">
                <a:solidFill>
                  <a:srgbClr val="000000"/>
                </a:solidFill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šroubení RLV-KDV</a:t>
            </a:r>
            <a:endParaRPr lang="da-DK" b="1" dirty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07968" y="1196753"/>
            <a:ext cx="0" cy="49374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" b="89614" l="2088" r="99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5" y="3873267"/>
            <a:ext cx="1701441" cy="147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99"/>
          <p:cNvSpPr/>
          <p:nvPr/>
        </p:nvSpPr>
        <p:spPr>
          <a:xfrm>
            <a:off x="-105023" y="5385740"/>
            <a:ext cx="2505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b="1" dirty="0">
                <a:solidFill>
                  <a:srgbClr val="000000"/>
                </a:solidFill>
              </a:rPr>
              <a:t> </a:t>
            </a:r>
            <a:r>
              <a:rPr lang="el-GR" sz="1400" b="1" dirty="0">
                <a:solidFill>
                  <a:srgbClr val="000000"/>
                </a:solidFill>
              </a:rPr>
              <a:t>Δ</a:t>
            </a:r>
            <a:r>
              <a:rPr lang="da-DK" sz="1400" b="1" dirty="0">
                <a:solidFill>
                  <a:srgbClr val="000000"/>
                </a:solidFill>
              </a:rPr>
              <a:t>P </a:t>
            </a:r>
            <a:r>
              <a:rPr lang="cs-CZ" sz="1400" b="1" dirty="0">
                <a:solidFill>
                  <a:srgbClr val="000000"/>
                </a:solidFill>
              </a:rPr>
              <a:t>k</a:t>
            </a:r>
            <a:r>
              <a:rPr lang="da-DK" sz="1400" b="1" dirty="0">
                <a:solidFill>
                  <a:srgbClr val="000000"/>
                </a:solidFill>
              </a:rPr>
              <a:t>ontrol</a:t>
            </a:r>
            <a:r>
              <a:rPr lang="cs-CZ" sz="1400" b="1" dirty="0">
                <a:solidFill>
                  <a:srgbClr val="000000"/>
                </a:solidFill>
              </a:rPr>
              <a:t>a</a:t>
            </a:r>
            <a:endParaRPr lang="da-DK" sz="1400" b="1" dirty="0">
              <a:solidFill>
                <a:srgbClr val="000000"/>
              </a:solidFill>
            </a:endParaRPr>
          </a:p>
          <a:p>
            <a:r>
              <a:rPr lang="da-DK" sz="1400" b="1" dirty="0">
                <a:solidFill>
                  <a:srgbClr val="000000"/>
                </a:solidFill>
              </a:rPr>
              <a:t>  automatic</a:t>
            </a:r>
            <a:r>
              <a:rPr lang="cs-CZ" sz="1400" b="1" dirty="0" err="1">
                <a:solidFill>
                  <a:srgbClr val="000000"/>
                </a:solidFill>
              </a:rPr>
              <a:t>ké</a:t>
            </a:r>
            <a:r>
              <a:rPr lang="cs-CZ" sz="1400" b="1" dirty="0">
                <a:solidFill>
                  <a:srgbClr val="000000"/>
                </a:solidFill>
              </a:rPr>
              <a:t> vyvážení</a:t>
            </a:r>
            <a:endParaRPr lang="da-DK" sz="1400" b="1" dirty="0">
              <a:solidFill>
                <a:srgbClr val="0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899517" y="3035455"/>
            <a:ext cx="2505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>
                <a:solidFill>
                  <a:srgbClr val="000000"/>
                </a:solidFill>
              </a:rPr>
              <a:t> </a:t>
            </a:r>
            <a:r>
              <a:rPr lang="el-GR" sz="1400" b="1" dirty="0">
                <a:solidFill>
                  <a:srgbClr val="000000"/>
                </a:solidFill>
              </a:rPr>
              <a:t>Δ</a:t>
            </a:r>
            <a:r>
              <a:rPr lang="da-DK" sz="1400" b="1" dirty="0">
                <a:solidFill>
                  <a:srgbClr val="000000"/>
                </a:solidFill>
              </a:rPr>
              <a:t>P </a:t>
            </a:r>
            <a:r>
              <a:rPr lang="cs-CZ" sz="1400" b="1" dirty="0">
                <a:solidFill>
                  <a:srgbClr val="000000"/>
                </a:solidFill>
              </a:rPr>
              <a:t>k</a:t>
            </a:r>
            <a:r>
              <a:rPr lang="da-DK" sz="1400" b="1" dirty="0">
                <a:solidFill>
                  <a:srgbClr val="000000"/>
                </a:solidFill>
              </a:rPr>
              <a:t>ontrol</a:t>
            </a:r>
            <a:r>
              <a:rPr lang="cs-CZ" sz="1400" b="1" dirty="0">
                <a:solidFill>
                  <a:srgbClr val="000000"/>
                </a:solidFill>
              </a:rPr>
              <a:t>a</a:t>
            </a:r>
            <a:endParaRPr lang="da-DK" sz="1400" b="1" dirty="0">
              <a:solidFill>
                <a:srgbClr val="000000"/>
              </a:solidFill>
            </a:endParaRPr>
          </a:p>
          <a:p>
            <a:r>
              <a:rPr lang="da-DK" sz="1400" b="1" dirty="0">
                <a:solidFill>
                  <a:srgbClr val="000000"/>
                </a:solidFill>
              </a:rPr>
              <a:t>  automatic</a:t>
            </a:r>
            <a:r>
              <a:rPr lang="cs-CZ" sz="1400" b="1" dirty="0" err="1">
                <a:solidFill>
                  <a:srgbClr val="000000"/>
                </a:solidFill>
              </a:rPr>
              <a:t>ké</a:t>
            </a:r>
            <a:r>
              <a:rPr lang="cs-CZ" sz="1400" b="1" dirty="0">
                <a:solidFill>
                  <a:srgbClr val="000000"/>
                </a:solidFill>
              </a:rPr>
              <a:t> vyvážení</a:t>
            </a:r>
            <a:endParaRPr lang="da-DK" sz="1400" b="1" dirty="0">
              <a:solidFill>
                <a:srgbClr val="000000"/>
              </a:solidFill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24311" y="4143423"/>
            <a:ext cx="495299" cy="52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9" name="Straight Connector 98"/>
          <p:cNvCxnSpPr/>
          <p:nvPr/>
        </p:nvCxnSpPr>
        <p:spPr>
          <a:xfrm flipV="1">
            <a:off x="7854267" y="3925286"/>
            <a:ext cx="0" cy="322874"/>
          </a:xfrm>
          <a:prstGeom prst="line">
            <a:avLst/>
          </a:prstGeom>
          <a:ln w="47625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7854267" y="4561574"/>
            <a:ext cx="0" cy="322874"/>
          </a:xfrm>
          <a:prstGeom prst="line">
            <a:avLst/>
          </a:prstGeom>
          <a:ln w="47625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6187" y="4195003"/>
            <a:ext cx="472336" cy="3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" name="Straight Connector 105"/>
          <p:cNvCxnSpPr/>
          <p:nvPr/>
        </p:nvCxnSpPr>
        <p:spPr>
          <a:xfrm flipV="1">
            <a:off x="8494207" y="3927689"/>
            <a:ext cx="0" cy="322874"/>
          </a:xfrm>
          <a:prstGeom prst="line">
            <a:avLst/>
          </a:prstGeom>
          <a:ln w="4762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8491553" y="4542118"/>
            <a:ext cx="0" cy="322874"/>
          </a:xfrm>
          <a:prstGeom prst="line">
            <a:avLst/>
          </a:prstGeom>
          <a:ln w="4762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Line 55"/>
          <p:cNvSpPr>
            <a:spLocks noChangeShapeType="1"/>
          </p:cNvSpPr>
          <p:nvPr/>
        </p:nvSpPr>
        <p:spPr bwMode="auto">
          <a:xfrm flipH="1">
            <a:off x="8279393" y="4064952"/>
            <a:ext cx="212159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113" name="Line 55"/>
          <p:cNvSpPr>
            <a:spLocks noChangeShapeType="1"/>
          </p:cNvSpPr>
          <p:nvPr/>
        </p:nvSpPr>
        <p:spPr bwMode="auto">
          <a:xfrm flipH="1">
            <a:off x="8277379" y="4064952"/>
            <a:ext cx="2014" cy="23497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114" name="Line 55"/>
          <p:cNvSpPr>
            <a:spLocks noChangeShapeType="1"/>
          </p:cNvSpPr>
          <p:nvPr/>
        </p:nvSpPr>
        <p:spPr bwMode="auto">
          <a:xfrm flipH="1">
            <a:off x="8198583" y="4305113"/>
            <a:ext cx="80811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722713" y="4357516"/>
            <a:ext cx="6572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800" dirty="0">
                <a:solidFill>
                  <a:srgbClr val="000000"/>
                </a:solidFill>
              </a:rPr>
              <a:t>2</a:t>
            </a:r>
          </a:p>
          <a:p>
            <a:endParaRPr lang="da-DK" dirty="0" err="1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552219" y="4355341"/>
            <a:ext cx="6572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800" dirty="0">
                <a:solidFill>
                  <a:srgbClr val="000000"/>
                </a:solidFill>
              </a:rPr>
              <a:t>1</a:t>
            </a:r>
          </a:p>
          <a:p>
            <a:endParaRPr lang="da-DK" dirty="0" err="1">
              <a:solidFill>
                <a:srgbClr val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1562D9-C05C-09EF-E165-FD0BE36C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9" y="295276"/>
            <a:ext cx="12140586" cy="749928"/>
          </a:xfrm>
        </p:spPr>
        <p:txBody>
          <a:bodyPr/>
          <a:lstStyle/>
          <a:p>
            <a:r>
              <a:rPr lang="cs-CZ" altLang="da-DK" sz="2800" b="1" dirty="0"/>
              <a:t>Dynamickým řešením pro tělesa V.K. je šroubení-</a:t>
            </a:r>
            <a:r>
              <a:rPr lang="cs-CZ" altLang="da-DK" sz="2800" b="1" dirty="0">
                <a:solidFill>
                  <a:srgbClr val="FF0000"/>
                </a:solidFill>
              </a:rPr>
              <a:t>RLV-KDV“</a:t>
            </a:r>
            <a:endParaRPr lang="da-DK" altLang="da-DK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6B062-9E1A-6F40-0868-492BCAA6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4499" y="5078202"/>
            <a:ext cx="2365362" cy="12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3E9F7-AE68-9E81-DD60-CC1F26D5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0E011-DD7B-63A7-6652-D50982B8D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95" y="1683770"/>
            <a:ext cx="11078633" cy="208301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Regulátory tlakové diference ASV, 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dynamické vyvážení otopné soustavy</a:t>
            </a: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B66F3-2603-DB96-5B15-0BD81130B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79" y="5709746"/>
            <a:ext cx="11078633" cy="389093"/>
          </a:xfrm>
        </p:spPr>
        <p:txBody>
          <a:bodyPr>
            <a:noAutofit/>
          </a:bodyPr>
          <a:lstStyle/>
          <a:p>
            <a:r>
              <a:rPr lang="cs-CZ" sz="2400" dirty="0"/>
              <a:t>  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5391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524036" y="260649"/>
            <a:ext cx="8280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455" y="96572"/>
            <a:ext cx="1162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Řešení s ASV zajistí udržení správných diferenčních tlaků i při </a:t>
            </a:r>
            <a:r>
              <a:rPr lang="cs-CZ" sz="2800" b="1" dirty="0">
                <a:solidFill>
                  <a:srgbClr val="FF0000"/>
                </a:solidFill>
              </a:rPr>
              <a:t>dynamických změnách </a:t>
            </a:r>
            <a:r>
              <a:rPr lang="cs-CZ" sz="2800" b="1" dirty="0"/>
              <a:t>v stoupačce.</a:t>
            </a:r>
            <a:r>
              <a:rPr lang="cs-CZ" sz="2400" b="1" dirty="0"/>
              <a:t>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53" y="1367134"/>
            <a:ext cx="5615166" cy="451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nline Media 3" title="Danfoss automatické vyvažovací ventily - Jak fungují a jaké výhody Vám přinese jejich instalace?">
            <a:hlinkClick r:id="" action="ppaction://media"/>
            <a:extLst>
              <a:ext uri="{FF2B5EF4-FFF2-40B4-BE49-F238E27FC236}">
                <a16:creationId xmlns:a16="http://schemas.microsoft.com/office/drawing/2014/main" id="{EF40F216-723A-8B6B-037B-BF2A7F1CA6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6754" y="1367134"/>
            <a:ext cx="4215756" cy="23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58799" y="295275"/>
            <a:ext cx="11078633" cy="115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Revitalizace otopné soustavy.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2178B-6E96-2604-DAB2-8361DE612572}"/>
              </a:ext>
            </a:extLst>
          </p:cNvPr>
          <p:cNvSpPr txBox="1"/>
          <p:nvPr/>
        </p:nvSpPr>
        <p:spPr>
          <a:xfrm>
            <a:off x="558801" y="1629834"/>
            <a:ext cx="5422900" cy="439155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/>
          <a:p>
            <a:pPr marL="243411" indent="-243411"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3"/>
              </a:buBlip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Zájem majitelů a uživatelů 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- přijatelné investiční náklady a        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- nízké provozní náklady.  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- nefinanční benefity realizovaných   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opatření.  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endParaRPr lang="cs-CZ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3411" indent="-243411"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3"/>
              </a:buBlip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Legislativa – jak nejlépe splnit aktualizovanou legislativu i s výhledem do dalších let.</a:t>
            </a: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endParaRPr lang="cs-CZ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3411" indent="-243411"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3"/>
              </a:buBlip>
            </a:pPr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Technická řešení - účinnost a  proveditelnost.</a:t>
            </a:r>
          </a:p>
          <a:p>
            <a:pPr marL="243411" indent="-243411"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Blip>
                <a:blip r:embed="rId3"/>
              </a:buBlip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21917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C0F015-138C-048E-A3F9-40F65BB86C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1" r="18087" b="2"/>
          <a:stretch/>
        </p:blipFill>
        <p:spPr>
          <a:xfrm>
            <a:off x="6212419" y="1629834"/>
            <a:ext cx="5425015" cy="4391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6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706581"/>
            <a:ext cx="9505950" cy="56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Picture 3" descr="pomp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789363"/>
            <a:ext cx="152876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 descr="metertj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249363"/>
            <a:ext cx="516255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6024563" y="1557339"/>
            <a:ext cx="717904" cy="37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9" tIns="43200" rIns="86399" bIns="432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31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651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969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287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18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643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100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557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>
              <a:defRPr/>
            </a:pPr>
            <a:r>
              <a:rPr lang="en-GB" sz="19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TRV</a:t>
            </a: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487328" y="4521418"/>
            <a:ext cx="722712" cy="37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9" tIns="43200" rIns="86399" bIns="432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31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651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969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287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18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643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100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557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>
              <a:defRPr/>
            </a:pPr>
            <a:r>
              <a:rPr lang="en-GB" sz="19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ASV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631950" y="5936758"/>
            <a:ext cx="87852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9" tIns="43200" rIns="86399" bIns="432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SimHei" pitchFamily="49" charset="-122"/>
              </a:defRPr>
            </a:lvl9pPr>
          </a:lstStyle>
          <a:p>
            <a:pPr algn="l" eaLnBrk="1" hangingPunct="1">
              <a:defRPr/>
            </a:pPr>
            <a:r>
              <a:rPr lang="en-GB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ASV </a:t>
            </a:r>
            <a:r>
              <a:rPr lang="cs-CZ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zabezpečuje stabilní tlakové poměry na TRV</a:t>
            </a:r>
            <a:endParaRPr lang="en-GB" sz="23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85591" y="300193"/>
            <a:ext cx="8520286" cy="9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13" tIns="46007" rIns="92013" bIns="46007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cs-CZ" sz="2800" b="1" dirty="0">
                <a:latin typeface="Verdana" pitchFamily="34" charset="0"/>
              </a:rPr>
              <a:t>Regulátory tlakového rozdílu  ASV a princip dynamické regulace </a:t>
            </a:r>
            <a:endParaRPr lang="cs-CZ" sz="2800" i="1" dirty="0">
              <a:latin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1BF24-F6F3-44DE-8769-18F7B2A0420A}"/>
              </a:ext>
            </a:extLst>
          </p:cNvPr>
          <p:cNvSpPr txBox="1"/>
          <p:nvPr/>
        </p:nvSpPr>
        <p:spPr>
          <a:xfrm>
            <a:off x="5663953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961F-02D7-4744-B400-523B768F0C68}"/>
              </a:ext>
            </a:extLst>
          </p:cNvPr>
          <p:cNvSpPr txBox="1"/>
          <p:nvPr/>
        </p:nvSpPr>
        <p:spPr>
          <a:xfrm>
            <a:off x="5501477" y="3808908"/>
            <a:ext cx="88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10kPa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DB3CC-F370-4363-A3E1-A85957498848}"/>
              </a:ext>
            </a:extLst>
          </p:cNvPr>
          <p:cNvSpPr txBox="1"/>
          <p:nvPr/>
        </p:nvSpPr>
        <p:spPr>
          <a:xfrm>
            <a:off x="0" y="4555283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Dp např. 30 až 50kPa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45590-796B-4926-A12E-84E4C4FD6BD8}"/>
              </a:ext>
            </a:extLst>
          </p:cNvPr>
          <p:cNvSpPr txBox="1"/>
          <p:nvPr/>
        </p:nvSpPr>
        <p:spPr>
          <a:xfrm>
            <a:off x="8680312" y="505142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Pohyblivá membrána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FF8A5D81-FA15-4CD1-91A6-781E9FBE2C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2461" y="5200945"/>
            <a:ext cx="574892" cy="494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AC0A4E76-5A7F-BF35-C7B3-0F5B924AD1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79182" y="2492896"/>
            <a:ext cx="1621337" cy="2002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6DEFE-EDB9-3531-77EA-A7EEC1D1945B}"/>
              </a:ext>
            </a:extLst>
          </p:cNvPr>
          <p:cNvSpPr txBox="1"/>
          <p:nvPr/>
        </p:nvSpPr>
        <p:spPr>
          <a:xfrm>
            <a:off x="10311788" y="2104222"/>
            <a:ext cx="16887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dirty="0"/>
              <a:t>Další radiátory</a:t>
            </a:r>
          </a:p>
        </p:txBody>
      </p:sp>
    </p:spTree>
    <p:extLst>
      <p:ext uri="{BB962C8B-B14F-4D97-AF65-F5344CB8AC3E}">
        <p14:creationId xmlns:p14="http://schemas.microsoft.com/office/powerpoint/2010/main" val="20683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9658" y="235694"/>
            <a:ext cx="11248222" cy="523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altLang="cs-CZ" sz="2800" b="1" dirty="0">
                <a:solidFill>
                  <a:schemeClr val="tx1"/>
                </a:solidFill>
              </a:rPr>
              <a:t>Řešením pro průchozí registry v koupelnách je ventil </a:t>
            </a:r>
            <a:r>
              <a:rPr lang="cs-CZ" altLang="cs-CZ" sz="2800" b="1" dirty="0">
                <a:solidFill>
                  <a:srgbClr val="FF0000"/>
                </a:solidFill>
              </a:rPr>
              <a:t>AB-QM</a:t>
            </a:r>
            <a:r>
              <a:rPr lang="cs-CZ" altLang="cs-CZ" sz="2800" b="1" dirty="0">
                <a:solidFill>
                  <a:schemeClr val="tx1"/>
                </a:solidFill>
              </a:rPr>
              <a:t>  s  teplotním regulátorem </a:t>
            </a:r>
            <a:r>
              <a:rPr lang="cs-CZ" altLang="cs-CZ" sz="2800" b="1" dirty="0">
                <a:solidFill>
                  <a:srgbClr val="FF0000"/>
                </a:solidFill>
              </a:rPr>
              <a:t>QT</a:t>
            </a:r>
            <a:endParaRPr lang="en-GB" altLang="cs-CZ" sz="2800" b="1" dirty="0">
              <a:solidFill>
                <a:srgbClr val="FF0000"/>
              </a:solidFill>
            </a:endParaRPr>
          </a:p>
        </p:txBody>
      </p:sp>
      <p:sp>
        <p:nvSpPr>
          <p:cNvPr id="223235" name="Text Box 5"/>
          <p:cNvSpPr txBox="1">
            <a:spLocks noChangeArrowheads="1"/>
          </p:cNvSpPr>
          <p:nvPr/>
        </p:nvSpPr>
        <p:spPr bwMode="auto">
          <a:xfrm>
            <a:off x="2038351" y="3181351"/>
            <a:ext cx="1533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89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algn="l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4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algn="l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2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algn="l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0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algn="l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s-CZ" sz="1200" b="1">
                <a:solidFill>
                  <a:srgbClr val="FFFFFF"/>
                </a:solidFill>
                <a:ea typeface="SimHei" pitchFamily="49" charset="-122"/>
              </a:rPr>
              <a:t>Replace grey areas by photo or illustration</a:t>
            </a:r>
          </a:p>
        </p:txBody>
      </p:sp>
      <p:pic>
        <p:nvPicPr>
          <p:cNvPr id="2232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7" y="1125538"/>
            <a:ext cx="46815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03" y="4288013"/>
            <a:ext cx="3667844" cy="18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76" y="1406401"/>
            <a:ext cx="3550956" cy="4384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0" name="Rectangle 2"/>
          <p:cNvSpPr>
            <a:spLocks noChangeArrowheads="1"/>
          </p:cNvSpPr>
          <p:nvPr/>
        </p:nvSpPr>
        <p:spPr bwMode="auto">
          <a:xfrm>
            <a:off x="6743700" y="6092825"/>
            <a:ext cx="1728788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4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2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0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cs-CZ" altLang="cs-CZ" sz="2800" b="1">
              <a:solidFill>
                <a:srgbClr val="009900"/>
              </a:solidFill>
            </a:endParaRPr>
          </a:p>
        </p:txBody>
      </p:sp>
      <p:sp>
        <p:nvSpPr>
          <p:cNvPr id="223241" name="Rectangle 3"/>
          <p:cNvSpPr>
            <a:spLocks noChangeArrowheads="1"/>
          </p:cNvSpPr>
          <p:nvPr/>
        </p:nvSpPr>
        <p:spPr bwMode="auto">
          <a:xfrm>
            <a:off x="7515088" y="5747543"/>
            <a:ext cx="186013" cy="523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4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2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0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cs-CZ" altLang="cs-CZ" sz="2800" b="1">
              <a:solidFill>
                <a:srgbClr val="009900"/>
              </a:solidFill>
            </a:endParaRPr>
          </a:p>
        </p:txBody>
      </p:sp>
      <p:sp>
        <p:nvSpPr>
          <p:cNvPr id="223242" name="Rectangle 4"/>
          <p:cNvSpPr>
            <a:spLocks noChangeArrowheads="1"/>
          </p:cNvSpPr>
          <p:nvPr/>
        </p:nvSpPr>
        <p:spPr bwMode="auto">
          <a:xfrm>
            <a:off x="6795156" y="4246563"/>
            <a:ext cx="186012" cy="523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6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4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2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10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algn="l" defTabSz="762000" eaLnBrk="0" hangingPunct="0">
              <a:spcBef>
                <a:spcPct val="40000"/>
              </a:spcBef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7620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Font typeface="Times" pitchFamily="18" charset="0"/>
              <a:buChar char="•"/>
              <a:defRPr sz="800">
                <a:solidFill>
                  <a:schemeClr val="bg2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cs-CZ" altLang="cs-CZ" sz="2800" b="1">
              <a:solidFill>
                <a:srgbClr val="0099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2F4EB-1281-4244-BE8D-59DD321ABE77}"/>
              </a:ext>
            </a:extLst>
          </p:cNvPr>
          <p:cNvSpPr txBox="1"/>
          <p:nvPr/>
        </p:nvSpPr>
        <p:spPr>
          <a:xfrm>
            <a:off x="1024494" y="3827682"/>
            <a:ext cx="40631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b="1" dirty="0"/>
              <a:t>AB-QM                                    QT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1516C-F6B2-4575-9768-76ABF8C6417D}"/>
              </a:ext>
            </a:extLst>
          </p:cNvPr>
          <p:cNvSpPr txBox="1"/>
          <p:nvPr/>
        </p:nvSpPr>
        <p:spPr>
          <a:xfrm>
            <a:off x="9904655" y="1963172"/>
            <a:ext cx="1867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Registry</a:t>
            </a:r>
          </a:p>
          <a:p>
            <a:r>
              <a:rPr lang="cs-CZ" sz="1400" b="1" dirty="0"/>
              <a:t>v koupelnách</a:t>
            </a:r>
          </a:p>
          <a:p>
            <a:r>
              <a:rPr lang="cs-CZ" sz="1400" b="1" dirty="0"/>
              <a:t>nemají</a:t>
            </a:r>
          </a:p>
          <a:p>
            <a:r>
              <a:rPr lang="cs-CZ" sz="1400" b="1" dirty="0"/>
              <a:t>regulační ventily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8FD03-FC6F-5C93-0545-C6923DFDFC10}"/>
              </a:ext>
            </a:extLst>
          </p:cNvPr>
          <p:cNvSpPr txBox="1"/>
          <p:nvPr/>
        </p:nvSpPr>
        <p:spPr>
          <a:xfrm>
            <a:off x="10358095" y="4288014"/>
            <a:ext cx="17287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b="1" dirty="0"/>
              <a:t>AB-QM + QT</a:t>
            </a:r>
          </a:p>
        </p:txBody>
      </p:sp>
    </p:spTree>
    <p:extLst>
      <p:ext uri="{BB962C8B-B14F-4D97-AF65-F5344CB8AC3E}">
        <p14:creationId xmlns:p14="http://schemas.microsoft.com/office/powerpoint/2010/main" val="20351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209320" y="233506"/>
            <a:ext cx="118541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800" b="1" dirty="0">
                <a:latin typeface="+mj-lt"/>
              </a:rPr>
              <a:t>Co  Danfoss doporučuje provozovatelům a uživatelům ?</a:t>
            </a:r>
            <a:endParaRPr lang="en-GB" sz="2800" b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739516" y="1061186"/>
            <a:ext cx="8712968" cy="75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b="1" dirty="0"/>
              <a:t>Po více než 20 létech provozu systému s TRV a ASV</a:t>
            </a:r>
            <a:r>
              <a:rPr lang="cs-CZ" dirty="0"/>
              <a:t> :  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Oslovit některou z našich zkušených spolupracujících odborných montážních firem.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Požádat je o provedení kontroly stavu systému, TRV a stoupačkové regulace, vč. zdroje. 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Firma (projektant)provede přepočet systému na nové současné podmínky a nové  tepelné ztráty.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Podle stavu komponent odborná firma rozhodne o jedné z doporučených variant výměn po více než 20 letém provozu.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Firma podle výsledků kontroly potom při jednom vstupu do bytů provede výměnu ventilů, hlavic a nastavení druhé regulace ventilů podle nového výpočtu.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Podle výsledku kontroly stoupačkové regulace firma provede případné výměny nefunkčních nebo nastavení stávajících ASV. 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1600" b="1" dirty="0"/>
              <a:t>U ASV v každém případě doporučujeme po 20 létech provést vyčištění nebo výměnu impuzních potrubí stoupačkových regulátorů.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dirty="0"/>
              <a:t>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dirty="0"/>
              <a:t> </a:t>
            </a:r>
            <a:endParaRPr lang="cs-CZ" sz="1600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/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B) Revitalizaci výměnou vložky ventilu a hlavice (druh podle přání uživatelů)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en-GB" sz="1600" dirty="0"/>
              <a:t>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340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73725" y="290183"/>
            <a:ext cx="11567711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800" b="1" dirty="0">
                <a:latin typeface="+mj-lt"/>
              </a:rPr>
              <a:t>Co může pro uživatele a provozovatele udělat Danfoss ?</a:t>
            </a:r>
            <a:endParaRPr lang="en-GB" sz="2800" b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686718" y="766229"/>
            <a:ext cx="10818564" cy="595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/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b="1" u="sng" dirty="0"/>
              <a:t>Rádi Vám doporučíme některou z našich odborných firem, dle lokality  kde se dům nachází.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800" b="1" u="sng" dirty="0">
              <a:solidFill>
                <a:srgbClr val="FF0000"/>
              </a:solidFill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  <a:latin typeface="+mj-lt"/>
              </a:rPr>
              <a:t>Projektantům</a:t>
            </a:r>
            <a:r>
              <a:rPr lang="cs-CZ" b="1" dirty="0">
                <a:latin typeface="+mj-lt"/>
              </a:rPr>
              <a:t>, odborným firmám i pracovníkům SBD a SVJ poskytneme technickou podporu a konzultace .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800" b="1" dirty="0"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b="1" dirty="0">
                <a:latin typeface="+mj-lt"/>
              </a:rPr>
              <a:t>Danfoss nabízí nová technická řešení s komponentami  osvědčenými provozem a zároveň i odpovídající současným moderním technickým trendům 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sz="1800" b="1" dirty="0">
                <a:latin typeface="+mj-lt"/>
              </a:rPr>
              <a:t>...................................................................................................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Provedením revitalizací topných systémů v bytových domech,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kromě úspor energie a nákladů, přispějeme i ke splnění klimatických cílů EU, mít klimaticky neutrální Evropu </a:t>
            </a:r>
            <a:r>
              <a:rPr lang="cs-CZ" sz="2400" b="1" u="sng" dirty="0">
                <a:solidFill>
                  <a:srgbClr val="FF0000"/>
                </a:solidFill>
                <a:latin typeface="+mj-lt"/>
              </a:rPr>
              <a:t>do roku 2050</a:t>
            </a:r>
            <a:r>
              <a:rPr lang="cs-CZ" sz="24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4D03-54CD-23C7-692F-1DAB2DE82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344F-BBFD-F814-A0AA-AB2A3AFE0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7" y="1658058"/>
            <a:ext cx="11078633" cy="1583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Elektronické termostatické ventily </a:t>
            </a: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Danfoss Ally a Danfoss ECO</a:t>
            </a: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b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51BFD-1B14-01F2-AFD0-B4A26A05B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79" y="5709746"/>
            <a:ext cx="11078633" cy="389093"/>
          </a:xfrm>
        </p:spPr>
        <p:txBody>
          <a:bodyPr>
            <a:noAutofit/>
          </a:bodyPr>
          <a:lstStyle/>
          <a:p>
            <a:r>
              <a:rPr lang="cs-CZ" sz="2400" dirty="0"/>
              <a:t>  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6862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75F83-18AE-26CD-B7EB-36B91DEE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2B72217-8395-E20B-E176-20DD7E251B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 b="22419"/>
          <a:stretch>
            <a:fillRect/>
          </a:stretch>
        </p:blipFill>
        <p:spPr>
          <a:xfrm>
            <a:off x="1548780" y="1"/>
            <a:ext cx="9144000" cy="6405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282847-37FF-8FD0-281F-C0CF5E5E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80" y="348510"/>
            <a:ext cx="8226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Danfoss Eco-pro jeden radiátor,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 jedna programovatelná hlavice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D77CF-102E-19B6-BBED-A1A782BAEB6D}"/>
              </a:ext>
            </a:extLst>
          </p:cNvPr>
          <p:cNvSpPr txBox="1"/>
          <p:nvPr/>
        </p:nvSpPr>
        <p:spPr>
          <a:xfrm>
            <a:off x="2999657" y="5661248"/>
            <a:ext cx="593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Elektronická programovatelná radiátorová hlavice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FD08D-527D-E8FB-42E2-018B3F2BA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924038"/>
            <a:ext cx="5936177" cy="54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14B40-CBF4-495B-5B5E-277D448B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0160-0A5F-8833-7F03-6914D71C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2587"/>
            <a:ext cx="9824720" cy="1143000"/>
          </a:xfrm>
        </p:spPr>
        <p:txBody>
          <a:bodyPr anchor="ctr">
            <a:normAutofit/>
          </a:bodyPr>
          <a:lstStyle/>
          <a:p>
            <a:r>
              <a:rPr lang="cs-CZ" sz="4100" b="1" dirty="0"/>
              <a:t> </a:t>
            </a:r>
            <a:r>
              <a:rPr lang="cs-CZ" sz="3100" b="1" dirty="0"/>
              <a:t>El. programovatelná hlavice  Danfoss Eco</a:t>
            </a:r>
            <a:endParaRPr lang="da-DK" sz="31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72978-EA33-4DDD-C5CB-068B0B8A4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9903" y="667770"/>
            <a:ext cx="6714583" cy="552371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1500" b="1" dirty="0"/>
          </a:p>
          <a:p>
            <a:pPr marL="0" indent="0">
              <a:lnSpc>
                <a:spcPct val="90000"/>
              </a:lnSpc>
              <a:buNone/>
            </a:pPr>
            <a:endParaRPr lang="da-DK" sz="1500" b="1" dirty="0"/>
          </a:p>
          <a:p>
            <a:pPr>
              <a:lnSpc>
                <a:spcPct val="90000"/>
              </a:lnSpc>
            </a:pPr>
            <a:r>
              <a:rPr lang="cs-CZ" sz="1500" b="1" dirty="0"/>
              <a:t>  </a:t>
            </a:r>
            <a:r>
              <a:rPr lang="cs-CZ" b="1" dirty="0">
                <a:solidFill>
                  <a:srgbClr val="FF0000"/>
                </a:solidFill>
              </a:rPr>
              <a:t>Rychlý</a:t>
            </a:r>
            <a:r>
              <a:rPr lang="da-DK" b="1" dirty="0">
                <a:solidFill>
                  <a:srgbClr val="FF0000"/>
                </a:solidFill>
              </a:rPr>
              <a:t>/</a:t>
            </a:r>
            <a:r>
              <a:rPr lang="cs-CZ" b="1" dirty="0">
                <a:solidFill>
                  <a:srgbClr val="FF0000"/>
                </a:solidFill>
              </a:rPr>
              <a:t>střední</a:t>
            </a:r>
            <a:r>
              <a:rPr lang="da-DK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mód regulace</a:t>
            </a:r>
            <a:endParaRPr lang="da-DK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b="1" dirty="0"/>
              <a:t>  Cestovní program-Dovolená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da-DK" b="1" dirty="0"/>
              <a:t>Pau</a:t>
            </a:r>
            <a:r>
              <a:rPr lang="cs-CZ" b="1" dirty="0"/>
              <a:t>za-přerušení vytápění</a:t>
            </a:r>
            <a:r>
              <a:rPr lang="da-DK" b="1" dirty="0"/>
              <a:t> </a:t>
            </a:r>
          </a:p>
          <a:p>
            <a:pPr>
              <a:lnSpc>
                <a:spcPct val="90000"/>
              </a:lnSpc>
            </a:pPr>
            <a:r>
              <a:rPr lang="cs-CZ" b="1" dirty="0"/>
              <a:t>  Funkce„zajištění pohyblivosti ventilů“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da-DK" b="1" dirty="0"/>
              <a:t>PID </a:t>
            </a:r>
            <a:r>
              <a:rPr lang="cs-CZ" b="1" dirty="0"/>
              <a:t>regulace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da-DK" b="1" dirty="0">
                <a:solidFill>
                  <a:srgbClr val="FF0000"/>
                </a:solidFill>
              </a:rPr>
              <a:t>Min/Max limit</a:t>
            </a:r>
            <a:r>
              <a:rPr lang="cs-CZ" b="1" dirty="0">
                <a:solidFill>
                  <a:srgbClr val="FF0000"/>
                </a:solidFill>
              </a:rPr>
              <a:t>ování regulace teploty</a:t>
            </a:r>
            <a:endParaRPr lang="da-DK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b="1" dirty="0"/>
              <a:t>  Dětská pojistka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Funkce „indikace otevřeného okna“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Podsvícený displej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cs-CZ" b="1" dirty="0">
                <a:solidFill>
                  <a:srgbClr val="FF0000"/>
                </a:solidFill>
              </a:rPr>
              <a:t>Životnost baterií až 2 roky</a:t>
            </a:r>
            <a:endParaRPr lang="da-DK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da-DK" b="1" dirty="0"/>
              <a:t>Vi</a:t>
            </a:r>
            <a:r>
              <a:rPr lang="cs-CZ" b="1" dirty="0"/>
              <a:t>zuální varování  o slabých bateriích</a:t>
            </a:r>
            <a:endParaRPr lang="da-DK" b="1" dirty="0"/>
          </a:p>
          <a:p>
            <a:pPr>
              <a:lnSpc>
                <a:spcPct val="90000"/>
              </a:lnSpc>
            </a:pPr>
            <a:r>
              <a:rPr lang="cs-CZ" b="1" dirty="0"/>
              <a:t>  Nastavování teplot po 0,5°C</a:t>
            </a:r>
          </a:p>
          <a:p>
            <a:pPr>
              <a:lnSpc>
                <a:spcPct val="90000"/>
              </a:lnSpc>
            </a:pPr>
            <a:r>
              <a:rPr lang="cs-CZ" b="1" dirty="0"/>
              <a:t>  </a:t>
            </a:r>
            <a:r>
              <a:rPr lang="cs-CZ" b="1" dirty="0">
                <a:solidFill>
                  <a:srgbClr val="FF0000"/>
                </a:solidFill>
              </a:rPr>
              <a:t>Změna teploty i otočnou rukojetí</a:t>
            </a: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FF0000"/>
                </a:solidFill>
              </a:rPr>
              <a:t>  </a:t>
            </a:r>
            <a:r>
              <a:rPr lang="cs-CZ" b="1" dirty="0"/>
              <a:t>Možnost nastavení hesla pro vstup do App</a:t>
            </a: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FF0000"/>
                </a:solidFill>
              </a:rPr>
              <a:t>  Ovládání a nastavování přes </a:t>
            </a:r>
            <a:r>
              <a:rPr lang="cs-CZ" b="1" dirty="0" err="1">
                <a:solidFill>
                  <a:srgbClr val="FF0000"/>
                </a:solidFill>
              </a:rPr>
              <a:t>App</a:t>
            </a:r>
            <a:r>
              <a:rPr lang="cs-CZ" b="1" dirty="0">
                <a:solidFill>
                  <a:srgbClr val="FF0000"/>
                </a:solidFill>
              </a:rPr>
              <a:t> mobilu</a:t>
            </a:r>
          </a:p>
          <a:p>
            <a:pPr>
              <a:lnSpc>
                <a:spcPct val="90000"/>
              </a:lnSpc>
            </a:pP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Vhodná při revitalizacích TRV</a:t>
            </a:r>
            <a:endParaRPr lang="da-DK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da-DK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DAA031-F8BB-722D-376D-64B362987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9" y="1426567"/>
            <a:ext cx="3806023" cy="3517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4DA2B-DC0D-BECD-6709-CE5578A4080A}"/>
              </a:ext>
            </a:extLst>
          </p:cNvPr>
          <p:cNvSpPr txBox="1"/>
          <p:nvPr/>
        </p:nvSpPr>
        <p:spPr>
          <a:xfrm>
            <a:off x="374328" y="1711687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Otočná rukojeť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595E72-7416-60D3-9020-265291ABE15F}"/>
              </a:ext>
            </a:extLst>
          </p:cNvPr>
          <p:cNvCxnSpPr>
            <a:cxnSpLocks/>
          </p:cNvCxnSpPr>
          <p:nvPr/>
        </p:nvCxnSpPr>
        <p:spPr>
          <a:xfrm>
            <a:off x="1484852" y="2091167"/>
            <a:ext cx="67718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C3D6C5-57B4-D9D7-599A-DD20877AB20B}"/>
              </a:ext>
            </a:extLst>
          </p:cNvPr>
          <p:cNvSpPr txBox="1"/>
          <p:nvPr/>
        </p:nvSpPr>
        <p:spPr>
          <a:xfrm>
            <a:off x="3497770" y="4829903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Dosah cca 10m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2DBBF-9753-6203-B699-D985CA0458A3}"/>
              </a:ext>
            </a:extLst>
          </p:cNvPr>
          <p:cNvGrpSpPr/>
          <p:nvPr/>
        </p:nvGrpSpPr>
        <p:grpSpPr>
          <a:xfrm>
            <a:off x="2367280" y="4829903"/>
            <a:ext cx="1403153" cy="1557122"/>
            <a:chOff x="4983959" y="1699865"/>
            <a:chExt cx="2773363" cy="3710908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802DC987-3507-8C06-3BF8-95D09725E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959" y="1699865"/>
              <a:ext cx="2773363" cy="3710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0F04FDA-ED19-D4F7-9857-FFC9C99DD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41" y="2212869"/>
              <a:ext cx="1220009" cy="2095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Line 17">
            <a:extLst>
              <a:ext uri="{FF2B5EF4-FFF2-40B4-BE49-F238E27FC236}">
                <a16:creationId xmlns:a16="http://schemas.microsoft.com/office/drawing/2014/main" id="{25D1CC59-62A1-8A7D-4217-F42E1E3BFB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99656" y="4490719"/>
            <a:ext cx="320790" cy="638693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167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8335-CD10-81E4-94A8-1931BD0A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 descr="A close up of electronics&#10;&#10;Description automatically generated">
            <a:extLst>
              <a:ext uri="{FF2B5EF4-FFF2-40B4-BE49-F238E27FC236}">
                <a16:creationId xmlns:a16="http://schemas.microsoft.com/office/drawing/2014/main" id="{C6AFD1C5-053C-EF17-258F-456213C6B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43" y="3195253"/>
            <a:ext cx="2976791" cy="1920961"/>
          </a:xfr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A7EDDBB4-C51A-0F60-6966-B10A0686D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74" y="2466920"/>
            <a:ext cx="1900969" cy="34290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9ACF122-E4E6-AE6D-30B8-2E5B210F3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9" y="216252"/>
            <a:ext cx="11429912" cy="864000"/>
          </a:xfrm>
        </p:spPr>
        <p:txBody>
          <a:bodyPr>
            <a:noAutofit/>
          </a:bodyPr>
          <a:lstStyle/>
          <a:p>
            <a:r>
              <a:rPr lang="en-US" sz="2800" b="1" dirty="0"/>
              <a:t>Danfoss Ally™</a:t>
            </a:r>
            <a:r>
              <a:rPr lang="cs-CZ" sz="2800" b="1" dirty="0"/>
              <a:t> a nastavování a vzdálený přístup.</a:t>
            </a:r>
            <a:br>
              <a:rPr lang="cs-CZ" sz="3200" b="1" dirty="0"/>
            </a:b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BE8D1-EDBA-BA06-36FE-6C359E997DE2}"/>
              </a:ext>
            </a:extLst>
          </p:cNvPr>
          <p:cNvSpPr txBox="1"/>
          <p:nvPr/>
        </p:nvSpPr>
        <p:spPr>
          <a:xfrm>
            <a:off x="372956" y="5746481"/>
            <a:ext cx="1142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Řízení až 32 bezdrátových radiátorových hlavic a popř. i podlahového vytápění z aplikace chytrého mobilního telefonu.</a:t>
            </a:r>
          </a:p>
        </p:txBody>
      </p:sp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294977F0-E111-BD88-A99B-AAC3C12C9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2" y="902207"/>
            <a:ext cx="1714500" cy="1714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EE0034-5D27-DEF1-2D60-0935234E6B79}"/>
              </a:ext>
            </a:extLst>
          </p:cNvPr>
          <p:cNvSpPr txBox="1"/>
          <p:nvPr/>
        </p:nvSpPr>
        <p:spPr>
          <a:xfrm>
            <a:off x="5306361" y="3145306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Běžný domácí</a:t>
            </a:r>
          </a:p>
          <a:p>
            <a:r>
              <a:rPr lang="cs-CZ" sz="1400" b="1" dirty="0"/>
              <a:t> wifi router</a:t>
            </a:r>
            <a:endParaRPr lang="ro-RO" sz="1400" b="1" dirty="0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D6ED0052-0F8B-FCF0-A804-24E324ABD6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24321" y="2222605"/>
            <a:ext cx="1078836" cy="148004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2F9737B-03A1-DCA9-6D91-554D12B774B5}"/>
              </a:ext>
            </a:extLst>
          </p:cNvPr>
          <p:cNvSpPr/>
          <p:nvPr/>
        </p:nvSpPr>
        <p:spPr>
          <a:xfrm>
            <a:off x="7007662" y="1114750"/>
            <a:ext cx="1970863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0EA8C7-FFA5-F9A9-9BFB-ED8CCA43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35" y="3712694"/>
            <a:ext cx="1207534" cy="12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A1DA7-899C-617D-557B-985AEA4EC082}"/>
              </a:ext>
            </a:extLst>
          </p:cNvPr>
          <p:cNvSpPr txBox="1"/>
          <p:nvPr/>
        </p:nvSpPr>
        <p:spPr>
          <a:xfrm>
            <a:off x="7541644" y="132927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cloude</a:t>
            </a: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163FD04A-60FD-9A14-FA77-7D629E47E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0567" y="1742770"/>
            <a:ext cx="935302" cy="233430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32B505A2-63D3-2F51-9DF3-B1268B2602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15680" y="4749528"/>
            <a:ext cx="0" cy="747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>
              <a:solidFill>
                <a:srgbClr val="000000"/>
              </a:solidFill>
            </a:endParaRPr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007B2CB-F561-1DEB-531B-EAB191EB40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5681" y="5495526"/>
            <a:ext cx="1988958" cy="193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 dirty="0">
              <a:solidFill>
                <a:srgbClr val="000000"/>
              </a:solidFill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2003E9D8-47AB-A269-3AB0-996763592D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8248" y="4760906"/>
            <a:ext cx="538211" cy="747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>
              <a:solidFill>
                <a:srgbClr val="000000"/>
              </a:solidFill>
            </a:endParaRPr>
          </a:p>
        </p:txBody>
      </p:sp>
      <p:sp>
        <p:nvSpPr>
          <p:cNvPr id="24" name="Line 17">
            <a:extLst>
              <a:ext uri="{FF2B5EF4-FFF2-40B4-BE49-F238E27FC236}">
                <a16:creationId xmlns:a16="http://schemas.microsoft.com/office/drawing/2014/main" id="{BDE6AFC4-0C45-133E-4599-2CF3899BC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587" y="1710520"/>
            <a:ext cx="2109285" cy="1144884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49653-6B23-C00A-D0FD-31B3C90A3474}"/>
              </a:ext>
            </a:extLst>
          </p:cNvPr>
          <p:cNvSpPr txBox="1"/>
          <p:nvPr/>
        </p:nvSpPr>
        <p:spPr>
          <a:xfrm>
            <a:off x="3863845" y="5216461"/>
            <a:ext cx="1324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propojovací kabel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F375F-42DF-EF47-5A42-E0F3A4BD5B49}"/>
              </a:ext>
            </a:extLst>
          </p:cNvPr>
          <p:cNvSpPr txBox="1"/>
          <p:nvPr/>
        </p:nvSpPr>
        <p:spPr>
          <a:xfrm>
            <a:off x="372957" y="4027532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Gateway 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BFF6D-53EC-0F82-DA3A-0AD787F15442}"/>
              </a:ext>
            </a:extLst>
          </p:cNvPr>
          <p:cNvSpPr txBox="1"/>
          <p:nvPr/>
        </p:nvSpPr>
        <p:spPr>
          <a:xfrm>
            <a:off x="2811459" y="1332885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Hlavice</a:t>
            </a:r>
          </a:p>
          <a:p>
            <a:r>
              <a:rPr lang="cs-CZ" sz="1400" b="1" dirty="0"/>
              <a:t>Danfoss 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D4456-56BB-A341-CBB6-40369E2E7E7E}"/>
              </a:ext>
            </a:extLst>
          </p:cNvPr>
          <p:cNvSpPr txBox="1"/>
          <p:nvPr/>
        </p:nvSpPr>
        <p:spPr>
          <a:xfrm flipH="1">
            <a:off x="10220952" y="2126967"/>
            <a:ext cx="17242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b="1" dirty="0"/>
              <a:t>Ovládání z mobilní app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82FA40-35C4-ED40-E1D0-CC55F369C00D}"/>
              </a:ext>
            </a:extLst>
          </p:cNvPr>
          <p:cNvCxnSpPr>
            <a:cxnSpLocks/>
          </p:cNvCxnSpPr>
          <p:nvPr/>
        </p:nvCxnSpPr>
        <p:spPr>
          <a:xfrm>
            <a:off x="8906563" y="1917759"/>
            <a:ext cx="753939" cy="432660"/>
          </a:xfrm>
          <a:prstGeom prst="straightConnector1">
            <a:avLst/>
          </a:prstGeom>
          <a:ln w="44450">
            <a:solidFill>
              <a:srgbClr val="0372B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496CC-7288-05BE-C876-F387F41AE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795" y="1963873"/>
            <a:ext cx="274896" cy="27489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6E23B2-6CF9-C508-02BC-39912A36AC58}"/>
              </a:ext>
            </a:extLst>
          </p:cNvPr>
          <p:cNvCxnSpPr>
            <a:cxnSpLocks/>
          </p:cNvCxnSpPr>
          <p:nvPr/>
        </p:nvCxnSpPr>
        <p:spPr>
          <a:xfrm>
            <a:off x="8067559" y="1906505"/>
            <a:ext cx="245303" cy="906896"/>
          </a:xfrm>
          <a:prstGeom prst="straightConnector1">
            <a:avLst/>
          </a:prstGeom>
          <a:ln w="44450">
            <a:solidFill>
              <a:srgbClr val="0372B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F23CBB7-CED2-98F2-8241-46385B3C3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46453">
            <a:off x="8041345" y="2220862"/>
            <a:ext cx="274896" cy="27489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F39E11-4D45-AECB-0392-69848A18DD84}"/>
              </a:ext>
            </a:extLst>
          </p:cNvPr>
          <p:cNvCxnSpPr>
            <a:cxnSpLocks/>
          </p:cNvCxnSpPr>
          <p:nvPr/>
        </p:nvCxnSpPr>
        <p:spPr>
          <a:xfrm flipH="1">
            <a:off x="6994772" y="2126967"/>
            <a:ext cx="305693" cy="703383"/>
          </a:xfrm>
          <a:prstGeom prst="straightConnector1">
            <a:avLst/>
          </a:prstGeom>
          <a:ln w="44450">
            <a:solidFill>
              <a:srgbClr val="0372B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31B45-F4EE-9D3D-9A25-9035EF472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82193">
            <a:off x="7034661" y="2329471"/>
            <a:ext cx="274896" cy="27489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49C7822-3B45-8A4C-F711-AB075EC6BDA6}"/>
              </a:ext>
            </a:extLst>
          </p:cNvPr>
          <p:cNvGrpSpPr/>
          <p:nvPr/>
        </p:nvGrpSpPr>
        <p:grpSpPr>
          <a:xfrm>
            <a:off x="7737190" y="2938718"/>
            <a:ext cx="1507322" cy="610445"/>
            <a:chOff x="6420595" y="2838879"/>
            <a:chExt cx="2525959" cy="1458468"/>
          </a:xfrm>
          <a:solidFill>
            <a:schemeClr val="accent1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8E3257-ADF6-D5E4-DA7F-285F98F4ED62}"/>
                </a:ext>
              </a:extLst>
            </p:cNvPr>
            <p:cNvSpPr/>
            <p:nvPr/>
          </p:nvSpPr>
          <p:spPr>
            <a:xfrm>
              <a:off x="7589451" y="3136590"/>
              <a:ext cx="1357103" cy="1160757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3C941D-9AA4-4FAB-E01B-2897E4526249}"/>
                </a:ext>
              </a:extLst>
            </p:cNvPr>
            <p:cNvSpPr/>
            <p:nvPr/>
          </p:nvSpPr>
          <p:spPr>
            <a:xfrm>
              <a:off x="6937743" y="3836035"/>
              <a:ext cx="1408815" cy="456626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F01985D-C014-1652-0625-9D7BE90ED887}"/>
                </a:ext>
              </a:extLst>
            </p:cNvPr>
            <p:cNvSpPr/>
            <p:nvPr/>
          </p:nvSpPr>
          <p:spPr>
            <a:xfrm>
              <a:off x="6420595" y="3403473"/>
              <a:ext cx="903031" cy="891489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6CA3A21-9223-0072-794C-7D73BC8D492E}"/>
                </a:ext>
              </a:extLst>
            </p:cNvPr>
            <p:cNvSpPr/>
            <p:nvPr/>
          </p:nvSpPr>
          <p:spPr>
            <a:xfrm>
              <a:off x="6788167" y="2838879"/>
              <a:ext cx="1394335" cy="1154858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40" name="Rounded Rectangle 94">
            <a:extLst>
              <a:ext uri="{FF2B5EF4-FFF2-40B4-BE49-F238E27FC236}">
                <a16:creationId xmlns:a16="http://schemas.microsoft.com/office/drawing/2014/main" id="{F34F0909-626E-71F6-2D62-2EF8256CCC35}"/>
              </a:ext>
            </a:extLst>
          </p:cNvPr>
          <p:cNvSpPr/>
          <p:nvPr/>
        </p:nvSpPr>
        <p:spPr>
          <a:xfrm>
            <a:off x="8021480" y="3203225"/>
            <a:ext cx="1006361" cy="20950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da-DK" sz="1050" dirty="0">
                <a:solidFill>
                  <a:srgbClr val="B10A11"/>
                </a:solidFill>
                <a:latin typeface="Verdana"/>
              </a:rPr>
              <a:t>Partner API</a:t>
            </a:r>
            <a:endParaRPr lang="da-DK" sz="1350" dirty="0">
              <a:solidFill>
                <a:srgbClr val="B10A11"/>
              </a:solidFill>
              <a:latin typeface="Verdana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8AB414-D600-8508-DA77-67DD72B39172}"/>
              </a:ext>
            </a:extLst>
          </p:cNvPr>
          <p:cNvGrpSpPr/>
          <p:nvPr/>
        </p:nvGrpSpPr>
        <p:grpSpPr>
          <a:xfrm>
            <a:off x="7796648" y="3661437"/>
            <a:ext cx="1505728" cy="655638"/>
            <a:chOff x="6420595" y="2838879"/>
            <a:chExt cx="2525959" cy="1458468"/>
          </a:xfrm>
          <a:solidFill>
            <a:schemeClr val="accent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4346F90-9FB9-5F78-9185-D8B400A1E3F0}"/>
                </a:ext>
              </a:extLst>
            </p:cNvPr>
            <p:cNvSpPr/>
            <p:nvPr/>
          </p:nvSpPr>
          <p:spPr>
            <a:xfrm>
              <a:off x="7589451" y="3136590"/>
              <a:ext cx="1357103" cy="1160757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C6CD43-B3F0-18C0-322F-44BF9A815A49}"/>
                </a:ext>
              </a:extLst>
            </p:cNvPr>
            <p:cNvSpPr/>
            <p:nvPr/>
          </p:nvSpPr>
          <p:spPr>
            <a:xfrm>
              <a:off x="6937743" y="3836035"/>
              <a:ext cx="1408815" cy="456626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78FC8F-197A-9FE7-3D71-5F8DB94261AA}"/>
                </a:ext>
              </a:extLst>
            </p:cNvPr>
            <p:cNvSpPr/>
            <p:nvPr/>
          </p:nvSpPr>
          <p:spPr>
            <a:xfrm>
              <a:off x="6420595" y="3403473"/>
              <a:ext cx="903031" cy="891489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B57557-8B38-0FD8-1A43-B941113147C9}"/>
                </a:ext>
              </a:extLst>
            </p:cNvPr>
            <p:cNvSpPr/>
            <p:nvPr/>
          </p:nvSpPr>
          <p:spPr>
            <a:xfrm>
              <a:off x="6788167" y="2838879"/>
              <a:ext cx="1394335" cy="1154858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63CE52DE-015C-95E2-A801-F8EBE495A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909" y="3930949"/>
            <a:ext cx="1133674" cy="23503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E1361AA-0472-F00D-F754-095C6EBA35C0}"/>
              </a:ext>
            </a:extLst>
          </p:cNvPr>
          <p:cNvGrpSpPr/>
          <p:nvPr/>
        </p:nvGrpSpPr>
        <p:grpSpPr>
          <a:xfrm>
            <a:off x="8312862" y="4510835"/>
            <a:ext cx="1401761" cy="603064"/>
            <a:chOff x="6420595" y="2838455"/>
            <a:chExt cx="2525959" cy="1458892"/>
          </a:xfrm>
          <a:solidFill>
            <a:schemeClr val="accent1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47FDD5F-544B-8154-95E0-D3423CB1BE99}"/>
                </a:ext>
              </a:extLst>
            </p:cNvPr>
            <p:cNvSpPr/>
            <p:nvPr/>
          </p:nvSpPr>
          <p:spPr>
            <a:xfrm>
              <a:off x="7589451" y="3136590"/>
              <a:ext cx="1357103" cy="1160757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3ED452A-EF05-62F8-5234-249131DDE306}"/>
                </a:ext>
              </a:extLst>
            </p:cNvPr>
            <p:cNvSpPr/>
            <p:nvPr/>
          </p:nvSpPr>
          <p:spPr>
            <a:xfrm>
              <a:off x="6937743" y="3836035"/>
              <a:ext cx="1408815" cy="456626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95C5B0-07F1-A63F-123C-0DE0FC67FE4F}"/>
                </a:ext>
              </a:extLst>
            </p:cNvPr>
            <p:cNvSpPr/>
            <p:nvPr/>
          </p:nvSpPr>
          <p:spPr>
            <a:xfrm>
              <a:off x="6420595" y="3403473"/>
              <a:ext cx="903031" cy="891489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64B66B4-D662-9D32-06D7-793C6E459F8F}"/>
                </a:ext>
              </a:extLst>
            </p:cNvPr>
            <p:cNvSpPr/>
            <p:nvPr/>
          </p:nvSpPr>
          <p:spPr>
            <a:xfrm>
              <a:off x="6786718" y="2838455"/>
              <a:ext cx="1358041" cy="1107411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a-DK" sz="1350" dirty="0">
                <a:solidFill>
                  <a:prstClr val="white"/>
                </a:solidFill>
                <a:latin typeface="Verdana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68F3E91-DEFD-9626-1FDC-64022AA3A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476" y="4713137"/>
            <a:ext cx="938299" cy="29940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795F745-A27B-FA5B-771D-E4FAF4C4D70B}"/>
              </a:ext>
            </a:extLst>
          </p:cNvPr>
          <p:cNvSpPr txBox="1"/>
          <p:nvPr/>
        </p:nvSpPr>
        <p:spPr>
          <a:xfrm>
            <a:off x="7286660" y="2765410"/>
            <a:ext cx="19275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da-DK" sz="1050" dirty="0">
                <a:solidFill>
                  <a:srgbClr val="000000"/>
                </a:solidFill>
                <a:latin typeface="Verdana"/>
              </a:rPr>
              <a:t>Cloud Integra</a:t>
            </a:r>
            <a:r>
              <a:rPr lang="cs-CZ" sz="1050" dirty="0">
                <a:solidFill>
                  <a:srgbClr val="000000"/>
                </a:solidFill>
                <a:latin typeface="Verdana"/>
              </a:rPr>
              <a:t>ce</a:t>
            </a:r>
            <a:endParaRPr lang="da-DK" sz="105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56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29413" y="180493"/>
            <a:ext cx="1122798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Současný stav  - renovace otopných soustav, vliv úsporných a modernizačních opatření.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478FA-74B9-3874-86D8-143E5646F1D3}"/>
              </a:ext>
            </a:extLst>
          </p:cNvPr>
          <p:cNvSpPr txBox="1"/>
          <p:nvPr/>
        </p:nvSpPr>
        <p:spPr>
          <a:xfrm>
            <a:off x="518380" y="1653426"/>
            <a:ext cx="1098604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Instalované TRV a další komponenty jsou v provozu v mnoha domech</a:t>
            </a:r>
          </a:p>
          <a:p>
            <a:pPr algn="just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více než 20 let</a:t>
            </a:r>
          </a:p>
          <a:p>
            <a:pPr algn="just"/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některých SCZT došlo ke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změnám vstupních parametrů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vstupu do objektů, výměnám čerpadel, výměníkové stanice, instalaci plynového zdroje, k neodborným zásahům uživatelů.....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domech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došlo k výměnám oken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obvykle za plastová (při instalaci se uvolnil jemný prach)</a:t>
            </a:r>
          </a:p>
          <a:p>
            <a:pPr algn="just"/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Došlo k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zaizolování plášťů budov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dalšímu snížení tepelných ztrát budov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2D0AF-8AC9-24C4-7F21-28404E0F7E7A}"/>
              </a:ext>
            </a:extLst>
          </p:cNvPr>
          <p:cNvSpPr txBox="1"/>
          <p:nvPr/>
        </p:nvSpPr>
        <p:spPr>
          <a:xfrm>
            <a:off x="518380" y="5089870"/>
            <a:ext cx="10986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Doporučujeme provedení tzv. revitalizace topného systému po 20 létech provozu.</a:t>
            </a:r>
          </a:p>
        </p:txBody>
      </p:sp>
    </p:spTree>
    <p:extLst>
      <p:ext uri="{BB962C8B-B14F-4D97-AF65-F5344CB8AC3E}">
        <p14:creationId xmlns:p14="http://schemas.microsoft.com/office/powerpoint/2010/main" val="10284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29413" y="180493"/>
            <a:ext cx="112279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Revitalizace otopné soustavy – jak na to?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2D0AF-8AC9-24C4-7F21-28404E0F7E7A}"/>
              </a:ext>
            </a:extLst>
          </p:cNvPr>
          <p:cNvSpPr txBox="1"/>
          <p:nvPr/>
        </p:nvSpPr>
        <p:spPr>
          <a:xfrm>
            <a:off x="-2320513" y="7426176"/>
            <a:ext cx="10986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Doporučujeme provedení tzv. revitalizace topného systému po 20 létech provozu.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7C163-39CB-8AC4-F795-09101E96E426}"/>
              </a:ext>
            </a:extLst>
          </p:cNvPr>
          <p:cNvSpPr txBox="1"/>
          <p:nvPr/>
        </p:nvSpPr>
        <p:spPr>
          <a:xfrm>
            <a:off x="429413" y="1249886"/>
            <a:ext cx="10986047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Danfoss doporučuje provést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nový hydraulický přepočet systému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respektováním všech změn, které se za dobu provozu od instalace regulace v systému staly, i na straně zdroje. Ve výpočtu zohlednit i změny tepelných ztrát vlivem zaizolování a případně navrhnout dynamické řešení pro odstranění hlukových projevů.</a:t>
            </a:r>
          </a:p>
          <a:p>
            <a:pPr algn="just"/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Provedením jednoho zásahu, při kterém se provede revitalizace  systému a nastavení TRV na stávající podmínky, podle nového výpočtu projektanta.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Implementace chytrého monitoringu systému vytápění Leanheat® Building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který představuje cloudové řešení využívající umělou inteligenci. Technologie IoT umožňuje chytré řízení vytápění a údržbu v budovách a tím dosahuje</a:t>
            </a:r>
            <a:r>
              <a:rPr lang="cs-CZ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snížení spotřeby energie bez snížení komfortu. </a:t>
            </a: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33033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29413" y="180493"/>
            <a:ext cx="112279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Výsledek revitalizace otopné soustavy.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7C163-39CB-8AC4-F795-09101E96E426}"/>
              </a:ext>
            </a:extLst>
          </p:cNvPr>
          <p:cNvSpPr txBox="1"/>
          <p:nvPr/>
        </p:nvSpPr>
        <p:spPr>
          <a:xfrm>
            <a:off x="429413" y="1194513"/>
            <a:ext cx="10986047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Úspory tepla a snížení nákladů na vytápění o 8% (Paroplynová technologie).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Zlepšení funkce regulace teploty v místnostech a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případné odstranění hluku. Automatické regulace dp a průtoku na patách a stoupačkách objektu. 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Zlepšení komfortu a popř. jeho plánované automatické časové řízení, v případě vybavení místností programovatelnými hlavicemi.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 úspory 10% pomocí technologie 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Leanheat® Building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která umožňuje chytré řízení vytápění a údržbu v budovách a tím dosahuje</a:t>
            </a:r>
            <a:r>
              <a:rPr lang="cs-CZ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snížení spotřeby energie bez snížení komfortu. 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Snížení nákladů na údržbářské zásahy v domě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Dlouhodobý bezporuchový provoz bez starostí pro uživatele i provozovatele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dalších cca 20 let.</a:t>
            </a:r>
          </a:p>
          <a:p>
            <a:pPr algn="just"/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20731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9725176-A720-D642-A836-98559C93EBA6}"/>
              </a:ext>
            </a:extLst>
          </p:cNvPr>
          <p:cNvSpPr txBox="1">
            <a:spLocks/>
          </p:cNvSpPr>
          <p:nvPr/>
        </p:nvSpPr>
        <p:spPr>
          <a:xfrm>
            <a:off x="546873" y="186814"/>
            <a:ext cx="11040000" cy="6342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625478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Danfoss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Leanheat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®</a:t>
            </a: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Building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grpSp>
        <p:nvGrpSpPr>
          <p:cNvPr id="13" name="Group 54">
            <a:extLst>
              <a:ext uri="{FF2B5EF4-FFF2-40B4-BE49-F238E27FC236}">
                <a16:creationId xmlns:a16="http://schemas.microsoft.com/office/drawing/2014/main" id="{CC64ED6E-8CC4-AA88-DAF4-A6563B876FFA}"/>
              </a:ext>
            </a:extLst>
          </p:cNvPr>
          <p:cNvGrpSpPr/>
          <p:nvPr/>
        </p:nvGrpSpPr>
        <p:grpSpPr>
          <a:xfrm>
            <a:off x="607573" y="3475307"/>
            <a:ext cx="4953462" cy="1496810"/>
            <a:chOff x="607573" y="3475307"/>
            <a:chExt cx="4953462" cy="1496810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0A6BC793-8097-BB36-F694-0A4B5D9999F6}"/>
                </a:ext>
              </a:extLst>
            </p:cNvPr>
            <p:cNvSpPr/>
            <p:nvPr/>
          </p:nvSpPr>
          <p:spPr>
            <a:xfrm>
              <a:off x="3428820" y="3883199"/>
              <a:ext cx="21322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Monitoruje, řídí a optimalizuje</a:t>
              </a: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anose="020B0403030403020204" pitchFamily="34" charset="0"/>
                <a:ea typeface="Calibri" panose="020F0502020204030204" pitchFamily="34" charset="0"/>
                <a:cs typeface="+mn-cs"/>
              </a:endParaRPr>
            </a:p>
          </p:txBody>
        </p:sp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27B065B1-8FBB-303C-7B98-FC68318D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60A1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73" y="3475307"/>
              <a:ext cx="730753" cy="1496810"/>
            </a:xfrm>
            <a:prstGeom prst="rect">
              <a:avLst/>
            </a:prstGeom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5E6AFE74-4152-3680-2FA5-ABBA29387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rgbClr val="E60A1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6416" y="3475307"/>
              <a:ext cx="1886029" cy="1496810"/>
            </a:xfrm>
            <a:prstGeom prst="rect">
              <a:avLst/>
            </a:prstGeom>
          </p:spPr>
        </p:pic>
      </p:grpSp>
      <p:grpSp>
        <p:nvGrpSpPr>
          <p:cNvPr id="17" name="Group 53">
            <a:extLst>
              <a:ext uri="{FF2B5EF4-FFF2-40B4-BE49-F238E27FC236}">
                <a16:creationId xmlns:a16="http://schemas.microsoft.com/office/drawing/2014/main" id="{38A4F96C-B13D-FE1A-154A-A79FE4418975}"/>
              </a:ext>
            </a:extLst>
          </p:cNvPr>
          <p:cNvGrpSpPr/>
          <p:nvPr/>
        </p:nvGrpSpPr>
        <p:grpSpPr>
          <a:xfrm>
            <a:off x="616008" y="1946366"/>
            <a:ext cx="5270026" cy="1372493"/>
            <a:chOff x="616008" y="1946366"/>
            <a:chExt cx="5270026" cy="1372493"/>
          </a:xfrm>
        </p:grpSpPr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346DADC4-3CB3-0EC1-433A-C21E28A6DD6D}"/>
                </a:ext>
              </a:extLst>
            </p:cNvPr>
            <p:cNvSpPr/>
            <p:nvPr/>
          </p:nvSpPr>
          <p:spPr>
            <a:xfrm>
              <a:off x="3458766" y="2321874"/>
              <a:ext cx="242726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Umělá inteligence 
založené na IoT řešení </a:t>
              </a:r>
            </a:p>
          </p:txBody>
        </p:sp>
        <p:grpSp>
          <p:nvGrpSpPr>
            <p:cNvPr id="20" name="Group 27">
              <a:extLst>
                <a:ext uri="{FF2B5EF4-FFF2-40B4-BE49-F238E27FC236}">
                  <a16:creationId xmlns:a16="http://schemas.microsoft.com/office/drawing/2014/main" id="{28147A50-FFD1-768E-03C8-608B02ADC881}"/>
                </a:ext>
              </a:extLst>
            </p:cNvPr>
            <p:cNvGrpSpPr/>
            <p:nvPr/>
          </p:nvGrpSpPr>
          <p:grpSpPr>
            <a:xfrm>
              <a:off x="616008" y="1946366"/>
              <a:ext cx="2696437" cy="1372493"/>
              <a:chOff x="7000799" y="4556367"/>
              <a:chExt cx="4119624" cy="2096899"/>
            </a:xfrm>
          </p:grpSpPr>
          <p:sp>
            <p:nvSpPr>
              <p:cNvPr id="21" name="Rectangle 28">
                <a:extLst>
                  <a:ext uri="{FF2B5EF4-FFF2-40B4-BE49-F238E27FC236}">
                    <a16:creationId xmlns:a16="http://schemas.microsoft.com/office/drawing/2014/main" id="{9008AE86-C632-735B-D618-B435CD30A2D3}"/>
                  </a:ext>
                </a:extLst>
              </p:cNvPr>
              <p:cNvSpPr/>
              <p:nvPr/>
            </p:nvSpPr>
            <p:spPr>
              <a:xfrm>
                <a:off x="7000799" y="4556367"/>
                <a:ext cx="4119624" cy="2096899"/>
              </a:xfrm>
              <a:prstGeom prst="rect">
                <a:avLst/>
              </a:prstGeom>
              <a:solidFill>
                <a:srgbClr val="E60A11"/>
              </a:solidFill>
              <a:ln w="9525" cap="flat" cmpd="sng" algn="ctr">
                <a:solidFill>
                  <a:srgbClr val="E60A1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2" name="Picture 29" descr="Shape, arrow&#10;&#10;Description automatically generated">
                <a:extLst>
                  <a:ext uri="{FF2B5EF4-FFF2-40B4-BE49-F238E27FC236}">
                    <a16:creationId xmlns:a16="http://schemas.microsoft.com/office/drawing/2014/main" id="{4E9D4972-72D4-03F7-5140-80D49EC05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8420" y="5019444"/>
                <a:ext cx="1411763" cy="861284"/>
              </a:xfrm>
              <a:prstGeom prst="rect">
                <a:avLst/>
              </a:prstGeom>
            </p:spPr>
          </p:pic>
          <p:pic>
            <p:nvPicPr>
              <p:cNvPr id="24" name="Picture 31" descr="Logo, icon&#10;&#10;Description automatically generated">
                <a:extLst>
                  <a:ext uri="{FF2B5EF4-FFF2-40B4-BE49-F238E27FC236}">
                    <a16:creationId xmlns:a16="http://schemas.microsoft.com/office/drawing/2014/main" id="{03E4BB89-43A6-4AD4-F614-4C2376C7D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85986" y="5221012"/>
                <a:ext cx="597136" cy="598732"/>
              </a:xfrm>
              <a:prstGeom prst="rect">
                <a:avLst/>
              </a:prstGeom>
            </p:spPr>
          </p:pic>
          <p:pic>
            <p:nvPicPr>
              <p:cNvPr id="25" name="Picture 32" descr="Logo&#10;&#10;Description automatically generated">
                <a:extLst>
                  <a:ext uri="{FF2B5EF4-FFF2-40B4-BE49-F238E27FC236}">
                    <a16:creationId xmlns:a16="http://schemas.microsoft.com/office/drawing/2014/main" id="{3EA3AD5E-CD0B-9D78-54D2-FC6B0DF06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73904" y="5434846"/>
                <a:ext cx="221300" cy="172538"/>
              </a:xfrm>
              <a:prstGeom prst="rect">
                <a:avLst/>
              </a:prstGeom>
            </p:spPr>
          </p:pic>
          <p:pic>
            <p:nvPicPr>
              <p:cNvPr id="26" name="Picture 33">
                <a:extLst>
                  <a:ext uri="{FF2B5EF4-FFF2-40B4-BE49-F238E27FC236}">
                    <a16:creationId xmlns:a16="http://schemas.microsoft.com/office/drawing/2014/main" id="{68BABA76-9076-E209-D22C-391FC1D4C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8999" y="536386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27" name="Picture 34">
                <a:extLst>
                  <a:ext uri="{FF2B5EF4-FFF2-40B4-BE49-F238E27FC236}">
                    <a16:creationId xmlns:a16="http://schemas.microsoft.com/office/drawing/2014/main" id="{845F3FA2-0230-0128-5E0C-3ED1C1300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6087" y="536386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52" name="Picture 35">
                <a:extLst>
                  <a:ext uri="{FF2B5EF4-FFF2-40B4-BE49-F238E27FC236}">
                    <a16:creationId xmlns:a16="http://schemas.microsoft.com/office/drawing/2014/main" id="{62ABFA8F-5761-5E97-02B5-B136737F6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2465" y="595559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53" name="Picture 36">
                <a:extLst>
                  <a:ext uri="{FF2B5EF4-FFF2-40B4-BE49-F238E27FC236}">
                    <a16:creationId xmlns:a16="http://schemas.microsoft.com/office/drawing/2014/main" id="{9F291679-BB5E-5B37-96DB-5031EE942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2879" y="5967402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59" name="Picture 37">
                <a:extLst>
                  <a:ext uri="{FF2B5EF4-FFF2-40B4-BE49-F238E27FC236}">
                    <a16:creationId xmlns:a16="http://schemas.microsoft.com/office/drawing/2014/main" id="{4C829AD4-3C90-24BA-4AFD-BCE68B5AF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22904" y="5788283"/>
                <a:ext cx="246908" cy="227704"/>
              </a:xfrm>
              <a:prstGeom prst="rect">
                <a:avLst/>
              </a:prstGeom>
            </p:spPr>
          </p:pic>
          <p:cxnSp>
            <p:nvCxnSpPr>
              <p:cNvPr id="60" name="Straight Connector 38">
                <a:extLst>
                  <a:ext uri="{FF2B5EF4-FFF2-40B4-BE49-F238E27FC236}">
                    <a16:creationId xmlns:a16="http://schemas.microsoft.com/office/drawing/2014/main" id="{8F3F3E9C-8989-94C9-C2EB-438EB4848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2465" y="5520378"/>
                <a:ext cx="58903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cxnSp>
            <p:nvCxnSpPr>
              <p:cNvPr id="61" name="Straight Connector 39">
                <a:extLst>
                  <a:ext uri="{FF2B5EF4-FFF2-40B4-BE49-F238E27FC236}">
                    <a16:creationId xmlns:a16="http://schemas.microsoft.com/office/drawing/2014/main" id="{D31A84B2-6841-BF0B-B6A0-5A07C116C4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3788" y="5819744"/>
                <a:ext cx="384632" cy="19624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cxnSp>
            <p:nvCxnSpPr>
              <p:cNvPr id="62" name="Straight Connector 40">
                <a:extLst>
                  <a:ext uri="{FF2B5EF4-FFF2-40B4-BE49-F238E27FC236}">
                    <a16:creationId xmlns:a16="http://schemas.microsoft.com/office/drawing/2014/main" id="{9E331439-CFCF-33E7-88BF-21CC2FB210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43231" y="5571374"/>
                <a:ext cx="417680" cy="3819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cxnSp>
            <p:nvCxnSpPr>
              <p:cNvPr id="63" name="Straight Connector 41">
                <a:extLst>
                  <a:ext uri="{FF2B5EF4-FFF2-40B4-BE49-F238E27FC236}">
                    <a16:creationId xmlns:a16="http://schemas.microsoft.com/office/drawing/2014/main" id="{DA86CACD-D931-7C72-F8C6-611C2CB64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4666" y="5738803"/>
                <a:ext cx="800010" cy="14192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cxnSp>
            <p:nvCxnSpPr>
              <p:cNvPr id="64" name="Straight Connector 42">
                <a:extLst>
                  <a:ext uri="{FF2B5EF4-FFF2-40B4-BE49-F238E27FC236}">
                    <a16:creationId xmlns:a16="http://schemas.microsoft.com/office/drawing/2014/main" id="{9D1FDBC0-2A58-358D-082E-ADAACDD93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5885321"/>
                <a:ext cx="147321" cy="774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  <p:pic>
            <p:nvPicPr>
              <p:cNvPr id="65" name="Picture 43">
                <a:extLst>
                  <a:ext uri="{FF2B5EF4-FFF2-40B4-BE49-F238E27FC236}">
                    <a16:creationId xmlns:a16="http://schemas.microsoft.com/office/drawing/2014/main" id="{5290DAC4-EACC-288F-82A7-9AC51D475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8046" y="4977731"/>
                <a:ext cx="246908" cy="227704"/>
              </a:xfrm>
              <a:prstGeom prst="rect">
                <a:avLst/>
              </a:prstGeom>
            </p:spPr>
          </p:pic>
          <p:cxnSp>
            <p:nvCxnSpPr>
              <p:cNvPr id="66" name="Straight Connector 44">
                <a:extLst>
                  <a:ext uri="{FF2B5EF4-FFF2-40B4-BE49-F238E27FC236}">
                    <a16:creationId xmlns:a16="http://schemas.microsoft.com/office/drawing/2014/main" id="{A0287EB4-2787-45A1-2633-8F31AB110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98420" y="5221012"/>
                <a:ext cx="92777" cy="443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ysDot"/>
              </a:ln>
              <a:effectLst/>
            </p:spPr>
          </p:cxnSp>
        </p:grpSp>
      </p:grpSp>
      <p:grpSp>
        <p:nvGrpSpPr>
          <p:cNvPr id="67" name="Group 55">
            <a:extLst>
              <a:ext uri="{FF2B5EF4-FFF2-40B4-BE49-F238E27FC236}">
                <a16:creationId xmlns:a16="http://schemas.microsoft.com/office/drawing/2014/main" id="{4A3FF70D-4AE4-586B-880E-F02EC65D6A8E}"/>
              </a:ext>
            </a:extLst>
          </p:cNvPr>
          <p:cNvGrpSpPr/>
          <p:nvPr/>
        </p:nvGrpSpPr>
        <p:grpSpPr>
          <a:xfrm>
            <a:off x="6242431" y="1536443"/>
            <a:ext cx="5182245" cy="1534666"/>
            <a:chOff x="6404628" y="1536443"/>
            <a:chExt cx="5182245" cy="1534666"/>
          </a:xfrm>
        </p:grpSpPr>
        <p:pic>
          <p:nvPicPr>
            <p:cNvPr id="68" name="Picture 8">
              <a:extLst>
                <a:ext uri="{FF2B5EF4-FFF2-40B4-BE49-F238E27FC236}">
                  <a16:creationId xmlns:a16="http://schemas.microsoft.com/office/drawing/2014/main" id="{CD4C43B4-ED5F-E81D-F27B-1334BC57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rgbClr val="86919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0739" y="1536443"/>
              <a:ext cx="2058475" cy="1534666"/>
            </a:xfrm>
            <a:prstGeom prst="rect">
              <a:avLst/>
            </a:prstGeom>
          </p:spPr>
        </p:pic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69ACCB55-C995-8A4C-77F7-06EA863E59C8}"/>
                </a:ext>
              </a:extLst>
            </p:cNvPr>
            <p:cNvSpPr/>
            <p:nvPr/>
          </p:nvSpPr>
          <p:spPr>
            <a:xfrm>
              <a:off x="8871476" y="1909538"/>
              <a:ext cx="271539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Zlepšuje energetickou účinnost vytápění v  nemovitostech</a:t>
              </a: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0" name="Picture 46">
              <a:extLst>
                <a:ext uri="{FF2B5EF4-FFF2-40B4-BE49-F238E27FC236}">
                  <a16:creationId xmlns:a16="http://schemas.microsoft.com/office/drawing/2014/main" id="{44B0C59A-FDE4-1E77-937B-37AFA172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410" y="1852420"/>
              <a:ext cx="840262" cy="840262"/>
            </a:xfrm>
            <a:prstGeom prst="rect">
              <a:avLst/>
            </a:prstGeom>
          </p:spPr>
        </p:pic>
        <p:sp>
          <p:nvSpPr>
            <p:cNvPr id="71" name="Isosceles Triangle 48">
              <a:extLst>
                <a:ext uri="{FF2B5EF4-FFF2-40B4-BE49-F238E27FC236}">
                  <a16:creationId xmlns:a16="http://schemas.microsoft.com/office/drawing/2014/main" id="{61FF5F38-6484-EFDC-4B2C-23EFFE7182D2}"/>
                </a:ext>
              </a:extLst>
            </p:cNvPr>
            <p:cNvSpPr/>
            <p:nvPr/>
          </p:nvSpPr>
          <p:spPr>
            <a:xfrm rot="5400000">
              <a:off x="6385544" y="2064248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 cap="flat" cmpd="sng" algn="ctr">
              <a:solidFill>
                <a:srgbClr val="E60A1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72" name="Group 56">
            <a:extLst>
              <a:ext uri="{FF2B5EF4-FFF2-40B4-BE49-F238E27FC236}">
                <a16:creationId xmlns:a16="http://schemas.microsoft.com/office/drawing/2014/main" id="{3391609F-2877-56CE-8F2D-D2DD6B1EA3FD}"/>
              </a:ext>
            </a:extLst>
          </p:cNvPr>
          <p:cNvGrpSpPr/>
          <p:nvPr/>
        </p:nvGrpSpPr>
        <p:grpSpPr>
          <a:xfrm>
            <a:off x="6242431" y="3154515"/>
            <a:ext cx="5729488" cy="1323515"/>
            <a:chOff x="6404628" y="3154515"/>
            <a:chExt cx="5729488" cy="1323515"/>
          </a:xfrm>
        </p:grpSpPr>
        <p:pic>
          <p:nvPicPr>
            <p:cNvPr id="73" name="Picture 10">
              <a:extLst>
                <a:ext uri="{FF2B5EF4-FFF2-40B4-BE49-F238E27FC236}">
                  <a16:creationId xmlns:a16="http://schemas.microsoft.com/office/drawing/2014/main" id="{6B4E0286-15C5-ABA6-B3AE-05E1CF33B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duotone>
                <a:srgbClr val="86919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0739" y="3154515"/>
              <a:ext cx="2058475" cy="1323515"/>
            </a:xfrm>
            <a:prstGeom prst="rect">
              <a:avLst/>
            </a:prstGeom>
          </p:spPr>
        </p:pic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D3AC8C1E-82D6-7151-19DE-28FB1BCBB427}"/>
                </a:ext>
              </a:extLst>
            </p:cNvPr>
            <p:cNvSpPr/>
            <p:nvPr/>
          </p:nvSpPr>
          <p:spPr>
            <a:xfrm>
              <a:off x="8871475" y="3341886"/>
              <a:ext cx="32626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Zvyšuje provozní efektivitu teplárenských společností</a:t>
              </a: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5" name="Picture 47">
              <a:extLst>
                <a:ext uri="{FF2B5EF4-FFF2-40B4-BE49-F238E27FC236}">
                  <a16:creationId xmlns:a16="http://schemas.microsoft.com/office/drawing/2014/main" id="{88ABEF96-BF2F-E4B7-888F-F277808AD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4766" y="3445355"/>
              <a:ext cx="767550" cy="768993"/>
            </a:xfrm>
            <a:prstGeom prst="rect">
              <a:avLst/>
            </a:prstGeom>
          </p:spPr>
        </p:pic>
        <p:sp>
          <p:nvSpPr>
            <p:cNvPr id="76" name="Isosceles Triangle 49">
              <a:extLst>
                <a:ext uri="{FF2B5EF4-FFF2-40B4-BE49-F238E27FC236}">
                  <a16:creationId xmlns:a16="http://schemas.microsoft.com/office/drawing/2014/main" id="{38A2C5E3-DB4A-C91A-348C-3F1F72CB6B57}"/>
                </a:ext>
              </a:extLst>
            </p:cNvPr>
            <p:cNvSpPr/>
            <p:nvPr/>
          </p:nvSpPr>
          <p:spPr>
            <a:xfrm rot="5400000">
              <a:off x="6385544" y="3659705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 cap="flat" cmpd="sng" algn="ctr">
              <a:solidFill>
                <a:srgbClr val="E60A1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77" name="Group 57">
            <a:extLst>
              <a:ext uri="{FF2B5EF4-FFF2-40B4-BE49-F238E27FC236}">
                <a16:creationId xmlns:a16="http://schemas.microsoft.com/office/drawing/2014/main" id="{E34A2D79-E95F-36EA-5045-484BAF576583}"/>
              </a:ext>
            </a:extLst>
          </p:cNvPr>
          <p:cNvGrpSpPr/>
          <p:nvPr/>
        </p:nvGrpSpPr>
        <p:grpSpPr>
          <a:xfrm>
            <a:off x="6242431" y="4606988"/>
            <a:ext cx="5286629" cy="1323515"/>
            <a:chOff x="6404628" y="4606988"/>
            <a:chExt cx="5286629" cy="1323515"/>
          </a:xfrm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CB33C608-3D51-8524-56FF-1C6FC1F758F8}"/>
                </a:ext>
              </a:extLst>
            </p:cNvPr>
            <p:cNvSpPr/>
            <p:nvPr/>
          </p:nvSpPr>
          <p:spPr>
            <a:xfrm>
              <a:off x="8871475" y="4945579"/>
              <a:ext cx="28197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Vytváří zdravější vnitřní klima,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Snižuje produkci CO2</a:t>
              </a:r>
              <a:endPara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anose="020B0403030403020204" pitchFamily="34" charset="0"/>
                <a:ea typeface="Calibri" panose="020F0502020204030204" pitchFamily="34" charset="0"/>
                <a:cs typeface="+mn-cs"/>
              </a:endParaRPr>
            </a:p>
          </p:txBody>
        </p:sp>
        <p:pic>
          <p:nvPicPr>
            <p:cNvPr id="79" name="Picture 4">
              <a:extLst>
                <a:ext uri="{FF2B5EF4-FFF2-40B4-BE49-F238E27FC236}">
                  <a16:creationId xmlns:a16="http://schemas.microsoft.com/office/drawing/2014/main" id="{3EA347EC-B6EF-BF7C-A359-116BB1613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duotone>
                <a:srgbClr val="86919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0092" y="4606988"/>
              <a:ext cx="2058475" cy="1323515"/>
            </a:xfrm>
            <a:prstGeom prst="rect">
              <a:avLst/>
            </a:prstGeom>
          </p:spPr>
        </p:pic>
        <p:pic>
          <p:nvPicPr>
            <p:cNvPr id="80" name="Picture 45">
              <a:extLst>
                <a:ext uri="{FF2B5EF4-FFF2-40B4-BE49-F238E27FC236}">
                  <a16:creationId xmlns:a16="http://schemas.microsoft.com/office/drawing/2014/main" id="{CEEB1922-9305-A0CA-E63E-97DC1DF0C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198" y="4848613"/>
              <a:ext cx="838686" cy="840262"/>
            </a:xfrm>
            <a:prstGeom prst="rect">
              <a:avLst/>
            </a:prstGeom>
          </p:spPr>
        </p:pic>
        <p:sp>
          <p:nvSpPr>
            <p:cNvPr id="81" name="Isosceles Triangle 50">
              <a:extLst>
                <a:ext uri="{FF2B5EF4-FFF2-40B4-BE49-F238E27FC236}">
                  <a16:creationId xmlns:a16="http://schemas.microsoft.com/office/drawing/2014/main" id="{82480C96-BF7A-AD2A-2CFB-7C7940C2101A}"/>
                </a:ext>
              </a:extLst>
            </p:cNvPr>
            <p:cNvSpPr/>
            <p:nvPr/>
          </p:nvSpPr>
          <p:spPr>
            <a:xfrm rot="5400000">
              <a:off x="6385544" y="5159912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 cap="flat" cmpd="sng" algn="ctr">
              <a:solidFill>
                <a:srgbClr val="E60A1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0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8801F5E1-0DEB-0B43-9BE1-E0D4DF2F5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35" y="245270"/>
            <a:ext cx="9190176" cy="3955772"/>
          </a:xfrm>
          <a:prstGeom prst="rect">
            <a:avLst/>
          </a:prstGeom>
        </p:spPr>
      </p:pic>
      <p:sp>
        <p:nvSpPr>
          <p:cNvPr id="99" name="Tekstfelt 6">
            <a:extLst>
              <a:ext uri="{FF2B5EF4-FFF2-40B4-BE49-F238E27FC236}">
                <a16:creationId xmlns:a16="http://schemas.microsoft.com/office/drawing/2014/main" id="{EA7674C8-90EF-984A-BE51-9D71D72CDF02}"/>
              </a:ext>
            </a:extLst>
          </p:cNvPr>
          <p:cNvSpPr txBox="1"/>
          <p:nvPr/>
        </p:nvSpPr>
        <p:spPr>
          <a:xfrm>
            <a:off x="927847" y="3995921"/>
            <a:ext cx="2550291" cy="4102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Signál ceny za energie a omezení špiček</a:t>
            </a:r>
          </a:p>
        </p:txBody>
      </p:sp>
      <p:sp>
        <p:nvSpPr>
          <p:cNvPr id="100" name="Tekstfelt 6">
            <a:extLst>
              <a:ext uri="{FF2B5EF4-FFF2-40B4-BE49-F238E27FC236}">
                <a16:creationId xmlns:a16="http://schemas.microsoft.com/office/drawing/2014/main" id="{F4C7100A-18B8-2045-B1C0-640E189E60B7}"/>
              </a:ext>
            </a:extLst>
          </p:cNvPr>
          <p:cNvSpPr txBox="1"/>
          <p:nvPr/>
        </p:nvSpPr>
        <p:spPr>
          <a:xfrm>
            <a:off x="4941852" y="4201042"/>
            <a:ext cx="1356441" cy="4102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Přehledné monitorování</a:t>
            </a:r>
          </a:p>
        </p:txBody>
      </p:sp>
      <p:sp>
        <p:nvSpPr>
          <p:cNvPr id="101" name="Tekstfelt 6">
            <a:extLst>
              <a:ext uri="{FF2B5EF4-FFF2-40B4-BE49-F238E27FC236}">
                <a16:creationId xmlns:a16="http://schemas.microsoft.com/office/drawing/2014/main" id="{809FF3A0-0505-B243-8517-31C39D5B11D7}"/>
              </a:ext>
            </a:extLst>
          </p:cNvPr>
          <p:cNvSpPr txBox="1"/>
          <p:nvPr/>
        </p:nvSpPr>
        <p:spPr>
          <a:xfrm>
            <a:off x="4114581" y="429842"/>
            <a:ext cx="1354728" cy="2051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Předpověď počasí</a:t>
            </a:r>
          </a:p>
        </p:txBody>
      </p:sp>
      <p:sp>
        <p:nvSpPr>
          <p:cNvPr id="102" name="Tekstfelt 6">
            <a:extLst>
              <a:ext uri="{FF2B5EF4-FFF2-40B4-BE49-F238E27FC236}">
                <a16:creationId xmlns:a16="http://schemas.microsoft.com/office/drawing/2014/main" id="{FC9644CB-EF9F-3B48-967E-D3A9E0B1B3BE}"/>
              </a:ext>
            </a:extLst>
          </p:cNvPr>
          <p:cNvSpPr txBox="1"/>
          <p:nvPr/>
        </p:nvSpPr>
        <p:spPr>
          <a:xfrm>
            <a:off x="2855215" y="1672075"/>
            <a:ext cx="1995197" cy="2051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Termodynamika budovy</a:t>
            </a:r>
          </a:p>
        </p:txBody>
      </p:sp>
      <p:sp>
        <p:nvSpPr>
          <p:cNvPr id="103" name="Tekstfelt 6">
            <a:extLst>
              <a:ext uri="{FF2B5EF4-FFF2-40B4-BE49-F238E27FC236}">
                <a16:creationId xmlns:a16="http://schemas.microsoft.com/office/drawing/2014/main" id="{2DB84D29-8F48-1C42-AF7C-D6F44ED77C33}"/>
              </a:ext>
            </a:extLst>
          </p:cNvPr>
          <p:cNvSpPr txBox="1"/>
          <p:nvPr/>
        </p:nvSpPr>
        <p:spPr>
          <a:xfrm>
            <a:off x="2855215" y="1993439"/>
            <a:ext cx="1995197" cy="2051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Rozpoznávání vzorů vytápění</a:t>
            </a:r>
          </a:p>
        </p:txBody>
      </p:sp>
      <p:sp>
        <p:nvSpPr>
          <p:cNvPr id="104" name="Tekstfelt 6">
            <a:extLst>
              <a:ext uri="{FF2B5EF4-FFF2-40B4-BE49-F238E27FC236}">
                <a16:creationId xmlns:a16="http://schemas.microsoft.com/office/drawing/2014/main" id="{0A7A0912-1DA4-AD41-BF53-3109839CC418}"/>
              </a:ext>
            </a:extLst>
          </p:cNvPr>
          <p:cNvSpPr txBox="1"/>
          <p:nvPr/>
        </p:nvSpPr>
        <p:spPr>
          <a:xfrm>
            <a:off x="6516202" y="3451288"/>
            <a:ext cx="1537086" cy="6153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Pozorování a alarmy založené na  analýze umělé inteligence</a:t>
            </a:r>
          </a:p>
        </p:txBody>
      </p:sp>
      <p:sp>
        <p:nvSpPr>
          <p:cNvPr id="105" name="Tekstfelt 6">
            <a:extLst>
              <a:ext uri="{FF2B5EF4-FFF2-40B4-BE49-F238E27FC236}">
                <a16:creationId xmlns:a16="http://schemas.microsoft.com/office/drawing/2014/main" id="{1BC4A730-013F-7B4F-8DE6-665F5F00B228}"/>
              </a:ext>
            </a:extLst>
          </p:cNvPr>
          <p:cNvSpPr txBox="1"/>
          <p:nvPr/>
        </p:nvSpPr>
        <p:spPr>
          <a:xfrm>
            <a:off x="6895424" y="2211300"/>
            <a:ext cx="1825314" cy="4102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Optimalizovaný řídicí signál</a:t>
            </a:r>
          </a:p>
        </p:txBody>
      </p:sp>
      <p:sp>
        <p:nvSpPr>
          <p:cNvPr id="106" name="Tekstfelt 6">
            <a:extLst>
              <a:ext uri="{FF2B5EF4-FFF2-40B4-BE49-F238E27FC236}">
                <a16:creationId xmlns:a16="http://schemas.microsoft.com/office/drawing/2014/main" id="{86901B24-551B-AA4D-887C-40A5068AF029}"/>
              </a:ext>
            </a:extLst>
          </p:cNvPr>
          <p:cNvSpPr txBox="1"/>
          <p:nvPr/>
        </p:nvSpPr>
        <p:spPr>
          <a:xfrm>
            <a:off x="9341412" y="3322949"/>
            <a:ext cx="1640599" cy="2051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Prediktivní údržba</a:t>
            </a:r>
          </a:p>
        </p:txBody>
      </p:sp>
      <p:sp>
        <p:nvSpPr>
          <p:cNvPr id="107" name="Tekstfelt 6">
            <a:extLst>
              <a:ext uri="{FF2B5EF4-FFF2-40B4-BE49-F238E27FC236}">
                <a16:creationId xmlns:a16="http://schemas.microsoft.com/office/drawing/2014/main" id="{9BE7C60D-8C03-104F-A653-9B8A8C3AB007}"/>
              </a:ext>
            </a:extLst>
          </p:cNvPr>
          <p:cNvSpPr txBox="1"/>
          <p:nvPr/>
        </p:nvSpPr>
        <p:spPr>
          <a:xfrm>
            <a:off x="8837732" y="1459802"/>
            <a:ext cx="2117051" cy="2051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Stanice/regulační uzle  </a:t>
            </a:r>
          </a:p>
        </p:txBody>
      </p:sp>
      <p:sp>
        <p:nvSpPr>
          <p:cNvPr id="108" name="Tekstfelt 6">
            <a:extLst>
              <a:ext uri="{FF2B5EF4-FFF2-40B4-BE49-F238E27FC236}">
                <a16:creationId xmlns:a16="http://schemas.microsoft.com/office/drawing/2014/main" id="{ED460019-4D43-CA4B-8FD2-3F5CB58712DA}"/>
              </a:ext>
            </a:extLst>
          </p:cNvPr>
          <p:cNvSpPr txBox="1"/>
          <p:nvPr/>
        </p:nvSpPr>
        <p:spPr>
          <a:xfrm>
            <a:off x="7195768" y="442378"/>
            <a:ext cx="1715040" cy="4102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z interiérových čidel</a:t>
            </a:r>
          </a:p>
        </p:txBody>
      </p:sp>
      <p:sp>
        <p:nvSpPr>
          <p:cNvPr id="109" name="Tekstfelt 6">
            <a:extLst>
              <a:ext uri="{FF2B5EF4-FFF2-40B4-BE49-F238E27FC236}">
                <a16:creationId xmlns:a16="http://schemas.microsoft.com/office/drawing/2014/main" id="{7D96F859-730D-A644-B0ED-3A3E1D45D912}"/>
              </a:ext>
            </a:extLst>
          </p:cNvPr>
          <p:cNvSpPr txBox="1"/>
          <p:nvPr/>
        </p:nvSpPr>
        <p:spPr>
          <a:xfrm>
            <a:off x="6950561" y="1515021"/>
            <a:ext cx="1715040" cy="6153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333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z provozu předávacích stanic a regulačních uzlů</a:t>
            </a:r>
          </a:p>
        </p:txBody>
      </p:sp>
      <p:sp>
        <p:nvSpPr>
          <p:cNvPr id="110" name="Tekstfelt 6">
            <a:extLst>
              <a:ext uri="{FF2B5EF4-FFF2-40B4-BE49-F238E27FC236}">
                <a16:creationId xmlns:a16="http://schemas.microsoft.com/office/drawing/2014/main" id="{20E0FEAA-55B8-4849-940A-DB572B7EBB12}"/>
              </a:ext>
            </a:extLst>
          </p:cNvPr>
          <p:cNvSpPr txBox="1"/>
          <p:nvPr/>
        </p:nvSpPr>
        <p:spPr>
          <a:xfrm>
            <a:off x="8874534" y="1822702"/>
            <a:ext cx="933756" cy="1642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sl-SI" sz="1067" b="1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ECL310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F2BCF26-A0D1-F024-D80D-FEED2F8D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816" y="4547616"/>
            <a:ext cx="51156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E1BB-7C09-4906-B583-178D37D9B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7" y="1658058"/>
            <a:ext cx="11078633" cy="1583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Revitalizace topných systémů s TRV a ASV</a:t>
            </a: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sz="36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v bytových domech po 20 létech v provozu</a:t>
            </a:r>
            <a:b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E04BD-915A-48AC-8D40-2204CA19D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79" y="5709746"/>
            <a:ext cx="11078633" cy="389093"/>
          </a:xfrm>
        </p:spPr>
        <p:txBody>
          <a:bodyPr>
            <a:noAutofit/>
          </a:bodyPr>
          <a:lstStyle/>
          <a:p>
            <a:r>
              <a:rPr lang="cs-CZ" sz="2400" dirty="0"/>
              <a:t>  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257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68A1E-616B-7D9B-7C7D-D7A334577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B4D5C9C3-6154-ECB6-84BC-9B1FEDC30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122183"/>
            <a:ext cx="11490592" cy="9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800" b="1" dirty="0">
                <a:latin typeface="+mj-lt"/>
              </a:rPr>
              <a:t>Paroplynová technologie Danfoss AERO</a:t>
            </a:r>
            <a:endParaRPr lang="en-GB" sz="2800" b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2EDCC-8FB5-42D1-D3A2-3E7EE4EB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882" y="637310"/>
            <a:ext cx="8364682" cy="55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nF75B2cAfONVmoYS_O7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K4kDl4ixcygG4b4MCu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vHDCkRh5gcx1Mu40sByA"/>
</p:tagLst>
</file>

<file path=ppt/theme/theme1.xml><?xml version="1.0" encoding="utf-8"?>
<a:theme xmlns:a="http://schemas.openxmlformats.org/drawingml/2006/main" name="Danfoss 16_9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2.xml><?xml version="1.0" encoding="utf-8"?>
<a:theme xmlns:a="http://schemas.openxmlformats.org/drawingml/2006/main" name="3_Danfoss 16_9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a17386-766f-47f8-a3a6-c8d22d835a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3CF0AD6F4B84999E3CB3D3715FBF2" ma:contentTypeVersion="18" ma:contentTypeDescription="Create a new document." ma:contentTypeScope="" ma:versionID="dd89444a9a85f3d516d4a8f7af86c7c6">
  <xsd:schema xmlns:xsd="http://www.w3.org/2001/XMLSchema" xmlns:xs="http://www.w3.org/2001/XMLSchema" xmlns:p="http://schemas.microsoft.com/office/2006/metadata/properties" xmlns:ns3="ea0c48ea-2db1-442c-a6cf-eecc958f178d" xmlns:ns4="a1a17386-766f-47f8-a3a6-c8d22d835ae1" targetNamespace="http://schemas.microsoft.com/office/2006/metadata/properties" ma:root="true" ma:fieldsID="a5c8f567cb2b6429dff46bba741bd06d" ns3:_="" ns4:_="">
    <xsd:import namespace="ea0c48ea-2db1-442c-a6cf-eecc958f178d"/>
    <xsd:import namespace="a1a17386-766f-47f8-a3a6-c8d22d835a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c48ea-2db1-442c-a6cf-eecc958f17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17386-766f-47f8-a3a6-c8d22d835a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ED26B3-2BB7-4F5D-A40B-2AA750F17A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66A3AB-2CB3-4333-ACFF-21622D087BE7}">
  <ds:schemaRefs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ea0c48ea-2db1-442c-a6cf-eecc958f178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1a17386-766f-47f8-a3a6-c8d22d835ae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4BDE7B-9F6E-4CB0-AEE2-98557E60D6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c48ea-2db1-442c-a6cf-eecc958f178d"/>
    <ds:schemaRef ds:uri="a1a17386-766f-47f8-a3a6-c8d22d835a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d6a82de-332f-43b8-a8a7-1928fd67507f}" enabled="1" method="Standard" siteId="{097464b8-069c-453e-9254-c17ec707310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194076839</TotalTime>
  <Words>1488</Words>
  <Application>Microsoft Office PowerPoint</Application>
  <PresentationFormat>Širokoúhlá obrazovka</PresentationFormat>
  <Paragraphs>250</Paragraphs>
  <Slides>28</Slides>
  <Notes>19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41" baseType="lpstr">
      <vt:lpstr>MS PGothic</vt:lpstr>
      <vt:lpstr>SimHei</vt:lpstr>
      <vt:lpstr>Arial</vt:lpstr>
      <vt:lpstr>Calibri</vt:lpstr>
      <vt:lpstr>Myriad Pro</vt:lpstr>
      <vt:lpstr>Myriad Pro Light</vt:lpstr>
      <vt:lpstr>Poppins</vt:lpstr>
      <vt:lpstr>Verdana</vt:lpstr>
      <vt:lpstr>Wingdings</vt:lpstr>
      <vt:lpstr>Danfoss 16_9_template</vt:lpstr>
      <vt:lpstr>3_Danfoss 16_9_template</vt:lpstr>
      <vt:lpstr>think-cell Slide</vt:lpstr>
      <vt:lpstr>Image</vt:lpstr>
      <vt:lpstr>Renovace otopných soustav bytových domů a prediktivní regulace spotřeby tepla.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Revitalizace topných systémů s TRV a ASV   v bytových domech po 20 létech v provozu </vt:lpstr>
      <vt:lpstr>Prezentace aplikace PowerPoint</vt:lpstr>
      <vt:lpstr>Prezentace aplikace PowerPoint</vt:lpstr>
      <vt:lpstr>Prezentace aplikace PowerPoint</vt:lpstr>
      <vt:lpstr>Typ připojení ventilových těles  </vt:lpstr>
      <vt:lpstr>Prezentace aplikace PowerPoint</vt:lpstr>
      <vt:lpstr>Prezentace aplikace PowerPoint</vt:lpstr>
      <vt:lpstr>Prezentace aplikace PowerPoint</vt:lpstr>
      <vt:lpstr>Prezentace aplikace PowerPoint</vt:lpstr>
      <vt:lpstr>Dynamickým řešením pro tělesa V.K. je šroubení-RLV-KDV“</vt:lpstr>
      <vt:lpstr>Regulátory tlakové diference ASV,  dynamické vyvážení otopné soustavy   </vt:lpstr>
      <vt:lpstr>Prezentace aplikace PowerPoint</vt:lpstr>
      <vt:lpstr>Prezentace aplikace PowerPoint</vt:lpstr>
      <vt:lpstr>Řešením pro průchozí registry v koupelnách je ventil AB-QM  s  teplotním regulátorem QT</vt:lpstr>
      <vt:lpstr>Prezentace aplikace PowerPoint</vt:lpstr>
      <vt:lpstr>Prezentace aplikace PowerPoint</vt:lpstr>
      <vt:lpstr>Elektronické termostatické ventily  Danfoss Ally a Danfoss ECO   </vt:lpstr>
      <vt:lpstr>Danfoss Eco-pro jeden radiátor,  jedna programovatelná hlavice</vt:lpstr>
      <vt:lpstr> El. programovatelná hlavice  Danfoss Eco</vt:lpstr>
      <vt:lpstr>Danfoss Ally™ a nastavování a vzdálený přístup.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Leanheat® Monitor</dc:title>
  <dc:creator>Amer Karabegovic</dc:creator>
  <cp:lastModifiedBy>Vladimir Lukes</cp:lastModifiedBy>
  <cp:revision>61</cp:revision>
  <cp:lastPrinted>2024-05-03T09:21:54Z</cp:lastPrinted>
  <dcterms:created xsi:type="dcterms:W3CDTF">2022-01-12T16:23:26Z</dcterms:created>
  <dcterms:modified xsi:type="dcterms:W3CDTF">2024-10-30T13:57:30Z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Heating Segment 16_9 (widescreen only):4\Danfoss 16_9_template:5</vt:lpwstr>
  </property>
  <property fmtid="{D5CDD505-2E9C-101B-9397-08002B2CF9AE}" pid="3" name="ClassificationContentMarkingFooterText">
    <vt:lpwstr>Classified as Business</vt:lpwstr>
  </property>
  <property fmtid="{D5CDD505-2E9C-101B-9397-08002B2CF9AE}" pid="4" name="MSIP_Label_8d6a82de-332f-43b8-a8a7-1928fd67507f_siteId">
    <vt:lpwstr>097464b8-069c-453e-9254-c17ec707310d</vt:lpwstr>
  </property>
  <property fmtid="{D5CDD505-2E9C-101B-9397-08002B2CF9AE}" pid="5" name="MSIP_Label_8d6a82de-332f-43b8-a8a7-1928fd67507f_removed">
    <vt:lpwstr>0</vt:lpwstr>
  </property>
  <property fmtid="{D5CDD505-2E9C-101B-9397-08002B2CF9AE}" pid="6" name="MSIP_Label_8d6a82de-332f-43b8-a8a7-1928fd67507f_method">
    <vt:lpwstr>Standard</vt:lpwstr>
  </property>
  <property fmtid="{D5CDD505-2E9C-101B-9397-08002B2CF9AE}" pid="7" name="MSIP_Label_8d6a82de-332f-43b8-a8a7-1928fd67507f_enabled">
    <vt:lpwstr>1</vt:lpwstr>
  </property>
  <property fmtid="{D5CDD505-2E9C-101B-9397-08002B2CF9AE}" pid="8" name="ContentTypeId">
    <vt:lpwstr>0x010100BBF3CF0AD6F4B84999E3CB3D3715FBF2</vt:lpwstr>
  </property>
</Properties>
</file>